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10" autoAdjust="0"/>
  </p:normalViewPr>
  <p:slideViewPr>
    <p:cSldViewPr>
      <p:cViewPr varScale="1">
        <p:scale>
          <a:sx n="57" d="100"/>
          <a:sy n="57" d="100"/>
        </p:scale>
        <p:origin x="-17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C0F5B-A8B1-409F-BF4B-4E138BA760AB}" type="datetimeFigureOut">
              <a:rPr lang="en-US" smtClean="0"/>
              <a:t>12/1/2015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927A9-9154-4112-AD0C-DA5DFD3B5020}" type="slidenum">
              <a:rPr lang="en-US" smtClean="0"/>
              <a:t>‹#›</a:t>
            </a:fld>
            <a:endParaRPr lang="en-US" dirty="0"/>
          </a:p>
        </p:txBody>
      </p:sp>
    </p:spTree>
    <p:extLst>
      <p:ext uri="{BB962C8B-B14F-4D97-AF65-F5344CB8AC3E}">
        <p14:creationId xmlns:p14="http://schemas.microsoft.com/office/powerpoint/2010/main" val="322666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all.</a:t>
            </a:r>
            <a:r>
              <a:rPr lang="en-US" baseline="0" dirty="0" smtClean="0"/>
              <a:t>  My name is Rachal Trigger.  Welcome to my presentation on the referral process training project that I completed.</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1</a:t>
            </a:fld>
            <a:endParaRPr lang="en-US" dirty="0"/>
          </a:p>
        </p:txBody>
      </p:sp>
    </p:spTree>
    <p:extLst>
      <p:ext uri="{BB962C8B-B14F-4D97-AF65-F5344CB8AC3E}">
        <p14:creationId xmlns:p14="http://schemas.microsoft.com/office/powerpoint/2010/main" val="1874802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a:t>
            </a:r>
            <a:r>
              <a:rPr lang="en-US" baseline="0" dirty="0" smtClean="0"/>
              <a:t> leadership is the cornerstone of professional nursing.  My project provided me an opportunity to build confidence while functioning in the leadership role.  I served as the project manager and had the experience of leading the interdisciplinary team.  My project also provided an opportunity to practice delegating to assistive staff.  My work on this project exemplified collaborative leadership “provide collaborative leadership roles in the provision, delegation, and supervision of nursing care while retaining accountability for patient safety and the quality of that care” (Ferris State University, 2011).</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10</a:t>
            </a:fld>
            <a:endParaRPr lang="en-US" dirty="0"/>
          </a:p>
        </p:txBody>
      </p:sp>
    </p:spTree>
    <p:extLst>
      <p:ext uri="{BB962C8B-B14F-4D97-AF65-F5344CB8AC3E}">
        <p14:creationId xmlns:p14="http://schemas.microsoft.com/office/powerpoint/2010/main" val="175719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viewing</a:t>
            </a:r>
            <a:r>
              <a:rPr lang="en-US" baseline="0" dirty="0" smtClean="0"/>
              <a:t> my presentation.  I hope you have a great day!</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11</a:t>
            </a:fld>
            <a:endParaRPr lang="en-US" dirty="0"/>
          </a:p>
        </p:txBody>
      </p:sp>
    </p:spTree>
    <p:extLst>
      <p:ext uri="{BB962C8B-B14F-4D97-AF65-F5344CB8AC3E}">
        <p14:creationId xmlns:p14="http://schemas.microsoft.com/office/powerpoint/2010/main" val="117410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work as a care coordinator in a large patient-centered medical home that belongs to a large health system with several other medical homes.  A key responsibility of the care coordinators is to manage and track referrals.  A new standard operating procedure, or SOP, was initiated by leadership dictating the management of referrals.  My project involved creating training materials and facilitating a training session for my colleagues who have been affected by the new policy change.  I created a power point presentation that guided staff through the new referral management process in a step-by-step manner using screen shots.  The reasoning behind the changes including the standards set forth by the National Committee for Quality Assurance or NCQA were included.  Attendees of the training were provided with a hand-out listing step-by-step instructions as well as the screen shots from the power point.  I also completed an algorithm for my colleagues to use as a quick reference.</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2</a:t>
            </a:fld>
            <a:endParaRPr lang="en-US" dirty="0"/>
          </a:p>
        </p:txBody>
      </p:sp>
    </p:spTree>
    <p:extLst>
      <p:ext uri="{BB962C8B-B14F-4D97-AF65-F5344CB8AC3E}">
        <p14:creationId xmlns:p14="http://schemas.microsoft.com/office/powerpoint/2010/main" val="2908661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reasons for the change in process was to ensure compliance with NCQA</a:t>
            </a:r>
            <a:r>
              <a:rPr lang="en-US" baseline="0" dirty="0" smtClean="0"/>
              <a:t> standards.  “The NCQA seal is a widely recognized symbol of quality” (NCQA, 2015).  In order for a healthcare organization to receive NCQA certification they must complete the rigorous certification process by demonstrating compliance with the standards set forth by NCQA.  Organizations that hold the certification are required to re-certify every three years.  The clinic that I work in holds NCQA certification and changes to the referral management process were required to comply with the new standards.  I felt this project to be especially important because the compliance of the clinic with NCQA standards is a measurable commitment to providing our patients with evidence-based quality care.  </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3</a:t>
            </a:fld>
            <a:endParaRPr lang="en-US" dirty="0"/>
          </a:p>
        </p:txBody>
      </p:sp>
    </p:spTree>
    <p:extLst>
      <p:ext uri="{BB962C8B-B14F-4D97-AF65-F5344CB8AC3E}">
        <p14:creationId xmlns:p14="http://schemas.microsoft.com/office/powerpoint/2010/main" val="114999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outcomes will be improved because staff</a:t>
            </a:r>
            <a:r>
              <a:rPr lang="en-US" baseline="0" dirty="0" smtClean="0"/>
              <a:t> had the opportunity to learn about why the changes were made to the process and also about how the new way of managing referrals can fit into their current workflow.  The project addressed areas where patients could potentially “fall through the cracks”.  Process training was provided to include reaching out to patients who haven’t scheduled their specialty appointment or who may have scheduled an appointment but cancelled or “no showed”.  This is an important area to address because “deficiencies in the referral process have many adverse consequences, including reduced continuity of care, delayed diagnosis or treatment, duplication of testing, polypharmacy, and increased risk of malpractice suits” (Mehrotra, Forrest, &amp; Lin, 2011, p. 45).  </a:t>
            </a:r>
          </a:p>
          <a:p>
            <a:endParaRPr lang="en-US" baseline="0" dirty="0" smtClean="0"/>
          </a:p>
          <a:p>
            <a:r>
              <a:rPr lang="en-US" baseline="0" dirty="0" smtClean="0"/>
              <a:t>An additional benefit to the training was a reduction in employee stress related to the process change.  “Job stress can be defined as the harmful physical and emotional responses that occur when the requirements of the job do not match the capabilities, resources, or needs of the worker” (Centers for Disease Control and Prevention, 2014).  After the training my colleagues verbalized that they felt more confident and had less anxiety about managing referrals as dictated by the SOP after attending the training session.  </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4</a:t>
            </a:fld>
            <a:endParaRPr lang="en-US" dirty="0"/>
          </a:p>
        </p:txBody>
      </p:sp>
    </p:spTree>
    <p:extLst>
      <p:ext uri="{BB962C8B-B14F-4D97-AF65-F5344CB8AC3E}">
        <p14:creationId xmlns:p14="http://schemas.microsoft.com/office/powerpoint/2010/main" val="4118551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goal of my project was to develop</a:t>
            </a:r>
            <a:r>
              <a:rPr lang="en-US" baseline="0" dirty="0" smtClean="0"/>
              <a:t> and facilitate a training seminar for staff affected by the new SOP for referral management by 11/15/15.  This goal was important for several reasons.  First, I felt it would be helpful to guide staff through the new process in a step-by-step manner.  The training session handouts were designed to ease the stress of the changes to the referral management process and to make the transition easier for staff.  I felt it was important to incorporate the NCQA standards that prompted the changes to be made in order to motivate my colleagues to make the necessary changes.  The second reason for undertaking the project was a sense of duty to the patients of my clinic as well as my employer.  “Poor referral tracking leads to inappropriate re-referrals, inefficient care, worse patient satisfaction, and malpractice lawsuits” (Mehrotra, Forrest, &amp; Lin, 2011).  </a:t>
            </a:r>
          </a:p>
          <a:p>
            <a:endParaRPr lang="en-US" baseline="0" dirty="0" smtClean="0"/>
          </a:p>
          <a:p>
            <a:r>
              <a:rPr lang="en-US" baseline="0" dirty="0" smtClean="0"/>
              <a:t>The second goal of the project was for staff to demonstrate understanding of the provided training by successfully completing a post-training exam with at least a score of 80% by 11/15/15.  The post-training exam was essential to the measurement of effectiveness of the project.  “Outcome measure can be defined as a specific and quantifiable variable by which attainment of objectives may be judged” (American Nurses Credentialing Center’s Commission on Accreditation, 2014).  </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5</a:t>
            </a:fld>
            <a:endParaRPr lang="en-US" dirty="0"/>
          </a:p>
        </p:txBody>
      </p:sp>
    </p:spTree>
    <p:extLst>
      <p:ext uri="{BB962C8B-B14F-4D97-AF65-F5344CB8AC3E}">
        <p14:creationId xmlns:p14="http://schemas.microsoft.com/office/powerpoint/2010/main" val="13501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promote a culture of patient safety, the leaders of the organization need to set clear goals and establish the values</a:t>
            </a:r>
            <a:r>
              <a:rPr lang="en-US" baseline="0" dirty="0" smtClean="0"/>
              <a:t> and practices necessary to keep all employees on target” (Amerinet, 2010).  My project promoted this culture through the provision of staff training.  My colleagues were given the tools and information needed to successfully manage referrals as required by the new SOP.  Another contribution was the engagement of staff in a multi-disciplinary team.  This collaborative work provided a means to build up the healthcare team.  Most importantly, the project improved communication amongst staff and the care coordination of referrals.   </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6</a:t>
            </a:fld>
            <a:endParaRPr lang="en-US" dirty="0"/>
          </a:p>
        </p:txBody>
      </p:sp>
    </p:spTree>
    <p:extLst>
      <p:ext uri="{BB962C8B-B14F-4D97-AF65-F5344CB8AC3E}">
        <p14:creationId xmlns:p14="http://schemas.microsoft.com/office/powerpoint/2010/main" val="47035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of the project goals were met</a:t>
            </a:r>
            <a:r>
              <a:rPr lang="en-US" baseline="0" dirty="0" smtClean="0"/>
              <a:t> as expected.  The training was facilitated at the scheduled time and all of the discussed written materials were provided to the attendees.  During the implementation phase an additional component, an algorithm, was added to the project to provide a tool to use as a quick reference.  The algorithm provided the same material but in a different format to provide a more visual representation of the referral management process.  This was a valuable addition to the project because “everyone processes and learns new information in different ways” (Indiana University, 2003).  During the training the presentation was given along with the written materials.  After the presentation there was an open forum for discussion of questions and concerns.  The post-test was administered to attendees.  The answers were reviewed with attendees grading their test.  All of the participants successfully passed the test with an 80% or higher.</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7</a:t>
            </a:fld>
            <a:endParaRPr lang="en-US" dirty="0"/>
          </a:p>
        </p:txBody>
      </p:sp>
    </p:spTree>
    <p:extLst>
      <p:ext uri="{BB962C8B-B14F-4D97-AF65-F5344CB8AC3E}">
        <p14:creationId xmlns:p14="http://schemas.microsoft.com/office/powerpoint/2010/main" val="1254447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largest obstacle that I faced while working on my project was time management.  I did</a:t>
            </a:r>
            <a:r>
              <a:rPr lang="en-US" baseline="0" dirty="0" smtClean="0"/>
              <a:t> not accurately estimate the amount of time that would be necessary to complete some of the deliverables.  A second area of concern that I encountered while working on my project was a lack of engagement with team members.  Our clinic had been short-staffed and everyone was doing more work than was ever intended for their role.  The high workload did not inspire the best attitudes in my colleagues.  I did not encounter any ethical issues while working on my project.</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8</a:t>
            </a:fld>
            <a:endParaRPr lang="en-US" dirty="0"/>
          </a:p>
        </p:txBody>
      </p:sp>
    </p:spTree>
    <p:extLst>
      <p:ext uri="{BB962C8B-B14F-4D97-AF65-F5344CB8AC3E}">
        <p14:creationId xmlns:p14="http://schemas.microsoft.com/office/powerpoint/2010/main" val="409881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professional issues or concerns that were identified provided</a:t>
            </a:r>
            <a:r>
              <a:rPr lang="en-US" baseline="0" dirty="0" smtClean="0"/>
              <a:t> an opportunity for lessons to be learned.  When I recognized that I was having time management issues during the implementation phase of my project I re-evaluated the remaining tasks and allotted additional time to complete them based on the amount of time spent on prior tasks.  Also, I prioritized most important tasks first and budgeted in extra time overall.  “One way to keep on track with a project is to prioritize activities and to work in extra time as a means to prepare for the unexpected” (American Nurses Association, 2010).</a:t>
            </a:r>
          </a:p>
          <a:p>
            <a:endParaRPr lang="en-US" baseline="0" dirty="0" smtClean="0"/>
          </a:p>
          <a:p>
            <a:r>
              <a:rPr lang="en-US" baseline="0" dirty="0" smtClean="0"/>
              <a:t>I addressed the lack of engagement that I observed in my colleagues by supporting them in tasks that they were working in aside from the project.  According to the American Nurses Association, a method that can help with motivating others is recognizing when a team member is in need of help and offering to pitch in without being asked (2010).</a:t>
            </a:r>
          </a:p>
          <a:p>
            <a:endParaRPr lang="en-US" baseline="0" dirty="0" smtClean="0"/>
          </a:p>
          <a:p>
            <a:r>
              <a:rPr lang="en-US" baseline="0" dirty="0" smtClean="0"/>
              <a:t>I had the opportunity to learn about the process of after action review (AAR) because of the recommendation of my employer.  My employer recommended that I host a follow-up to the training or and AAR.  “An AAR is a structured approach for reflecting on the work of a group and identifying strengths, weaknesses, and areas for improvement” (Salem-Schatz, Ordin, &amp; Mittman, 2010).  An AAR would provide an opportunity for staff to discuss progress made and to troubleshoot any questions or concerns.  I spent some time learning about AARs and plan to conduct one in the future.</a:t>
            </a:r>
            <a:endParaRPr lang="en-US" dirty="0"/>
          </a:p>
        </p:txBody>
      </p:sp>
      <p:sp>
        <p:nvSpPr>
          <p:cNvPr id="4" name="Slide Number Placeholder 3"/>
          <p:cNvSpPr>
            <a:spLocks noGrp="1"/>
          </p:cNvSpPr>
          <p:nvPr>
            <p:ph type="sldNum" sz="quarter" idx="10"/>
          </p:nvPr>
        </p:nvSpPr>
        <p:spPr/>
        <p:txBody>
          <a:bodyPr/>
          <a:lstStyle/>
          <a:p>
            <a:fld id="{E58927A9-9154-4112-AD0C-DA5DFD3B5020}" type="slidenum">
              <a:rPr lang="en-US" smtClean="0"/>
              <a:t>9</a:t>
            </a:fld>
            <a:endParaRPr lang="en-US" dirty="0"/>
          </a:p>
        </p:txBody>
      </p:sp>
    </p:spTree>
    <p:extLst>
      <p:ext uri="{BB962C8B-B14F-4D97-AF65-F5344CB8AC3E}">
        <p14:creationId xmlns:p14="http://schemas.microsoft.com/office/powerpoint/2010/main" val="365901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11/30/2015</a:t>
            </a:fld>
            <a:endParaRPr lang="en-US" dirty="0"/>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dirty="0"/>
          </a:p>
        </p:txBody>
      </p:sp>
      <p:sp>
        <p:nvSpPr>
          <p:cNvPr id="28" name="Footer Placeholder 2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11/30/2015</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11/30/2015</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Referral Process Training Project</a:t>
            </a:r>
            <a:endParaRPr lang="en-US" dirty="0"/>
          </a:p>
        </p:txBody>
      </p:sp>
      <p:sp>
        <p:nvSpPr>
          <p:cNvPr id="3" name="Subtitle 2"/>
          <p:cNvSpPr>
            <a:spLocks noGrp="1"/>
          </p:cNvSpPr>
          <p:nvPr>
            <p:ph type="subTitle" idx="1"/>
          </p:nvPr>
        </p:nvSpPr>
        <p:spPr/>
        <p:txBody>
          <a:bodyPr>
            <a:normAutofit/>
          </a:bodyPr>
          <a:lstStyle/>
          <a:p>
            <a:r>
              <a:rPr lang="en-US" sz="3200" dirty="0" smtClean="0"/>
              <a:t>Rachal</a:t>
            </a:r>
            <a:r>
              <a:rPr lang="en-US" sz="3200" dirty="0" smtClean="0"/>
              <a:t> Trigger</a:t>
            </a:r>
            <a:endParaRPr lang="en-US" sz="3200" dirty="0"/>
          </a:p>
        </p:txBody>
      </p:sp>
      <p:pic>
        <p:nvPicPr>
          <p:cNvPr id="4" name="Voice 02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10475" y="685800"/>
            <a:ext cx="609600" cy="609600"/>
          </a:xfrm>
          <a:prstGeom prst="rect">
            <a:avLst/>
          </a:prstGeom>
        </p:spPr>
      </p:pic>
    </p:spTree>
    <p:extLst>
      <p:ext uri="{BB962C8B-B14F-4D97-AF65-F5344CB8AC3E}">
        <p14:creationId xmlns:p14="http://schemas.microsoft.com/office/powerpoint/2010/main" val="2030817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Lessons Learned</a:t>
            </a:r>
            <a:endParaRPr lang="en-US" u="sng" dirty="0"/>
          </a:p>
        </p:txBody>
      </p:sp>
      <p:sp>
        <p:nvSpPr>
          <p:cNvPr id="3" name="Content Placeholder 2"/>
          <p:cNvSpPr>
            <a:spLocks noGrp="1"/>
          </p:cNvSpPr>
          <p:nvPr>
            <p:ph idx="1"/>
          </p:nvPr>
        </p:nvSpPr>
        <p:spPr/>
        <p:txBody>
          <a:bodyPr>
            <a:normAutofit/>
          </a:bodyPr>
          <a:lstStyle/>
          <a:p>
            <a:r>
              <a:rPr lang="en-US" sz="2400" dirty="0" smtClean="0"/>
              <a:t>Collaborative leadership: “Provide collaborative leadership roles in the provision, delegation, and supervision of nursing care while retaining accountability for patient safety and the quality of that care” (Ferris State University, 2011).</a:t>
            </a:r>
          </a:p>
          <a:p>
            <a:pPr lvl="1"/>
            <a:r>
              <a:rPr lang="en-US" sz="2200" dirty="0" smtClean="0"/>
              <a:t>Built confidence functioning in a leadership role</a:t>
            </a:r>
          </a:p>
          <a:p>
            <a:pPr lvl="1"/>
            <a:r>
              <a:rPr lang="en-US" sz="2200" dirty="0" smtClean="0"/>
              <a:t>Led and worked as part of an interdisciplinary team</a:t>
            </a:r>
          </a:p>
          <a:p>
            <a:pPr lvl="1"/>
            <a:r>
              <a:rPr lang="en-US" sz="2200" dirty="0" smtClean="0"/>
              <a:t>Delegated to assistive staff</a:t>
            </a:r>
            <a:endParaRPr lang="en-US" sz="2200" dirty="0"/>
          </a:p>
        </p:txBody>
      </p:sp>
      <p:pic>
        <p:nvPicPr>
          <p:cNvPr id="4" name="Voice 04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533400"/>
            <a:ext cx="609600" cy="609600"/>
          </a:xfrm>
          <a:prstGeom prst="rect">
            <a:avLst/>
          </a:prstGeom>
        </p:spPr>
      </p:pic>
    </p:spTree>
    <p:extLst>
      <p:ext uri="{BB962C8B-B14F-4D97-AF65-F5344CB8AC3E}">
        <p14:creationId xmlns:p14="http://schemas.microsoft.com/office/powerpoint/2010/main" val="299003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6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87025"/>
            <a:ext cx="8686800" cy="6370975"/>
          </a:xfrm>
          <a:prstGeom prst="rect">
            <a:avLst/>
          </a:prstGeom>
          <a:noFill/>
        </p:spPr>
        <p:txBody>
          <a:bodyPr wrap="square" rtlCol="0">
            <a:spAutoFit/>
          </a:bodyPr>
          <a:lstStyle/>
          <a:p>
            <a:pPr algn="ctr"/>
            <a:r>
              <a:rPr lang="en-US" sz="1200" dirty="0" smtClean="0"/>
              <a:t>References</a:t>
            </a:r>
          </a:p>
          <a:p>
            <a:pPr algn="ctr"/>
            <a:endParaRPr lang="en-US" sz="1200" dirty="0"/>
          </a:p>
          <a:p>
            <a:r>
              <a:rPr lang="en-US" sz="1200" dirty="0" smtClean="0"/>
              <a:t>American Nurses Association. (2010). </a:t>
            </a:r>
            <a:r>
              <a:rPr lang="en-US" sz="1200" i="1" dirty="0" smtClean="0"/>
              <a:t>The complex work of RNs: Implications for healthy work environments. </a:t>
            </a:r>
            <a:r>
              <a:rPr lang="en-US" sz="1200" dirty="0" smtClean="0"/>
              <a:t>Retrieved </a:t>
            </a:r>
          </a:p>
          <a:p>
            <a:r>
              <a:rPr lang="en-US" sz="1200" dirty="0"/>
              <a:t>	</a:t>
            </a:r>
            <a:r>
              <a:rPr lang="en-US" sz="1200" dirty="0" smtClean="0"/>
              <a:t>from http://nursingworld.org/MainMenuCategories/ANAMarketplace/ANAPeriodicals/OJIN/TableofContents</a:t>
            </a:r>
          </a:p>
          <a:p>
            <a:r>
              <a:rPr lang="en-US" sz="1200" dirty="0"/>
              <a:t>	</a:t>
            </a:r>
            <a:r>
              <a:rPr lang="en-US" sz="1200" dirty="0" smtClean="0"/>
              <a:t>/Vol152010No1Jan2010/Complex-Work-of-RNs.html</a:t>
            </a:r>
          </a:p>
          <a:p>
            <a:endParaRPr lang="en-US" sz="1200" dirty="0" smtClean="0"/>
          </a:p>
          <a:p>
            <a:r>
              <a:rPr lang="en-US" sz="1200" dirty="0" smtClean="0"/>
              <a:t>American Nurses Credentialing Center’s Commission on Accreditation. (2014). </a:t>
            </a:r>
            <a:r>
              <a:rPr lang="en-US" sz="1200" i="1" dirty="0" smtClean="0"/>
              <a:t>The importance of evaluating the impact of 	continuing nursing education on outcomes: Professional nursing practice and patient care. </a:t>
            </a:r>
            <a:r>
              <a:rPr lang="en-US" sz="1200" dirty="0" smtClean="0"/>
              <a:t>Retrieved from 	http://www.nursecredentialing.org/Accreditation/ResourcesServices/Evaluating-the-Impact-CNE-	Outcomes.pdf</a:t>
            </a:r>
          </a:p>
          <a:p>
            <a:endParaRPr lang="en-US" sz="1200" dirty="0"/>
          </a:p>
          <a:p>
            <a:r>
              <a:rPr lang="en-US" sz="1200" dirty="0" smtClean="0"/>
              <a:t>Amerinet</a:t>
            </a:r>
            <a:r>
              <a:rPr lang="en-US" sz="1200" dirty="0" smtClean="0"/>
              <a:t>. (2010). </a:t>
            </a:r>
            <a:r>
              <a:rPr lang="en-US" sz="1200" i="1" dirty="0" smtClean="0"/>
              <a:t>Creating a culture of quality and patient safety. </a:t>
            </a:r>
            <a:r>
              <a:rPr lang="en-US" sz="1200" dirty="0" smtClean="0"/>
              <a:t>Retrieved from http://www.amerinet-gpo.com/Amerinet%</a:t>
            </a:r>
          </a:p>
          <a:p>
            <a:r>
              <a:rPr lang="en-US" sz="1200" dirty="0"/>
              <a:t>	</a:t>
            </a:r>
            <a:r>
              <a:rPr lang="en-US" sz="1200" dirty="0" smtClean="0"/>
              <a:t>20Documents/Creating%20a%20Culture%20of%20Quality%20and%20Patient%20Safety.pdf</a:t>
            </a:r>
          </a:p>
          <a:p>
            <a:endParaRPr lang="en-US" sz="1200" dirty="0"/>
          </a:p>
          <a:p>
            <a:r>
              <a:rPr lang="en-US" sz="1200" dirty="0" smtClean="0"/>
              <a:t>Centers for Disease Control and Prevention. (2014). </a:t>
            </a:r>
            <a:r>
              <a:rPr lang="en-US" sz="1200" i="1" dirty="0" smtClean="0"/>
              <a:t>Stress…at work. </a:t>
            </a:r>
            <a:r>
              <a:rPr lang="en-US" sz="1200" dirty="0" smtClean="0"/>
              <a:t>Retrieved from http://www.cdc.gov/niosh/docs/99-101/</a:t>
            </a:r>
          </a:p>
          <a:p>
            <a:r>
              <a:rPr lang="en-US" sz="1200" dirty="0"/>
              <a:t>	</a:t>
            </a:r>
            <a:r>
              <a:rPr lang="en-US" sz="1200" dirty="0" smtClean="0"/>
              <a:t>default.html</a:t>
            </a:r>
          </a:p>
          <a:p>
            <a:pPr indent="-457200"/>
            <a:endParaRPr lang="en-US" sz="1200" dirty="0" smtClean="0"/>
          </a:p>
          <a:p>
            <a:pPr indent="-457200"/>
            <a:r>
              <a:rPr lang="en-US" sz="1200" dirty="0" smtClean="0"/>
              <a:t>Ferris State University. (2011). </a:t>
            </a:r>
            <a:r>
              <a:rPr lang="en-US" sz="1200" i="1" dirty="0" smtClean="0"/>
              <a:t>BSN program outcomes. </a:t>
            </a:r>
            <a:r>
              <a:rPr lang="en-US" sz="1200" dirty="0" smtClean="0"/>
              <a:t>Retrieved from http://www.ferris.edu/htmls/colleges/alliedhe/</a:t>
            </a:r>
          </a:p>
          <a:p>
            <a:pPr indent="-457200"/>
            <a:r>
              <a:rPr lang="en-US" sz="1200" dirty="0"/>
              <a:t>	</a:t>
            </a:r>
            <a:r>
              <a:rPr lang="en-US" sz="1200" dirty="0" smtClean="0"/>
              <a:t>Nursing/BSN-program-outcomes.htm</a:t>
            </a:r>
          </a:p>
          <a:p>
            <a:pPr indent="-457200"/>
            <a:endParaRPr lang="en-US" sz="1200" dirty="0"/>
          </a:p>
          <a:p>
            <a:pPr indent="-457200"/>
            <a:r>
              <a:rPr lang="en-US" sz="1200" dirty="0" smtClean="0"/>
              <a:t>Indiana University. (2003). </a:t>
            </a:r>
            <a:r>
              <a:rPr lang="en-US" sz="1200" i="1" dirty="0" smtClean="0"/>
              <a:t>Three learning styles. </a:t>
            </a:r>
            <a:r>
              <a:rPr lang="en-US" sz="1200" dirty="0" smtClean="0"/>
              <a:t>Retrieved from http://blc.uc.iupui/edu/Academic-Enrichment/Study-Skills</a:t>
            </a:r>
          </a:p>
          <a:p>
            <a:pPr indent="-457200"/>
            <a:r>
              <a:rPr lang="en-US" sz="1200" dirty="0"/>
              <a:t>	</a:t>
            </a:r>
            <a:r>
              <a:rPr lang="en-US" sz="1200" dirty="0" smtClean="0"/>
              <a:t>/Learning-Styles/3-Learning-Styles</a:t>
            </a:r>
          </a:p>
          <a:p>
            <a:pPr indent="-457200"/>
            <a:endParaRPr lang="en-US" sz="1200" dirty="0"/>
          </a:p>
          <a:p>
            <a:pPr indent="-457200"/>
            <a:endParaRPr lang="en-US" sz="1200" dirty="0" smtClean="0"/>
          </a:p>
          <a:p>
            <a:pPr indent="-457200"/>
            <a:r>
              <a:rPr lang="en-US" sz="1200" dirty="0" smtClean="0"/>
              <a:t>Mehrotra</a:t>
            </a:r>
            <a:r>
              <a:rPr lang="en-US" sz="1200" dirty="0" smtClean="0"/>
              <a:t>, A., Forrest, C. B., &amp; Lin, C. Y. (2011). Dropping the baton: Specialty referrals in the United States. </a:t>
            </a:r>
            <a:r>
              <a:rPr lang="en-US" sz="1200" i="1" dirty="0" smtClean="0"/>
              <a:t>Milbank </a:t>
            </a:r>
          </a:p>
          <a:p>
            <a:pPr indent="-457200"/>
            <a:r>
              <a:rPr lang="en-US" sz="1200" i="1" dirty="0"/>
              <a:t>	</a:t>
            </a:r>
            <a:r>
              <a:rPr lang="en-US" sz="1200" i="1" dirty="0" smtClean="0"/>
              <a:t>Quarterly, 89</a:t>
            </a:r>
            <a:r>
              <a:rPr lang="en-US" sz="1200" dirty="0" smtClean="0"/>
              <a:t>(1), 38-68. </a:t>
            </a:r>
            <a:r>
              <a:rPr lang="en-US" sz="1200" dirty="0" smtClean="0"/>
              <a:t>doi</a:t>
            </a:r>
            <a:r>
              <a:rPr lang="en-US" sz="1200" dirty="0" smtClean="0"/>
              <a:t>: 10.1111/j.1468-0009.2011.00619.x </a:t>
            </a:r>
          </a:p>
          <a:p>
            <a:pPr indent="-457200"/>
            <a:endParaRPr lang="en-US" sz="1200" dirty="0" smtClean="0"/>
          </a:p>
          <a:p>
            <a:pPr indent="-457200"/>
            <a:r>
              <a:rPr lang="en-US" sz="1200" dirty="0" smtClean="0"/>
              <a:t>National Committee for Quality Assurance  NCQA. (2015).  </a:t>
            </a:r>
            <a:r>
              <a:rPr lang="en-US" sz="1200" i="1" dirty="0" smtClean="0"/>
              <a:t>About NCQA. </a:t>
            </a:r>
            <a:r>
              <a:rPr lang="en-US" sz="1200" dirty="0" smtClean="0"/>
              <a:t>Retrieved from 	http://www.ncqa.org/AboutNCQA.aspx</a:t>
            </a:r>
            <a:endParaRPr lang="en-US" sz="1200" i="1" dirty="0" smtClean="0"/>
          </a:p>
          <a:p>
            <a:pPr indent="-457200"/>
            <a:endParaRPr lang="en-US" sz="1200" dirty="0"/>
          </a:p>
          <a:p>
            <a:pPr indent="-457200"/>
            <a:endParaRPr lang="en-US" sz="1200" dirty="0"/>
          </a:p>
          <a:p>
            <a:pPr indent="-457200"/>
            <a:r>
              <a:rPr lang="en-US" sz="1200" dirty="0" smtClean="0"/>
              <a:t>Salem-Schatz, S., </a:t>
            </a:r>
            <a:r>
              <a:rPr lang="en-US" sz="1200" dirty="0" smtClean="0"/>
              <a:t>Ordin</a:t>
            </a:r>
            <a:r>
              <a:rPr lang="en-US" sz="1200" dirty="0" smtClean="0"/>
              <a:t>, D., &amp; </a:t>
            </a:r>
            <a:r>
              <a:rPr lang="en-US" sz="1200" dirty="0" smtClean="0"/>
              <a:t>Mittman</a:t>
            </a:r>
            <a:r>
              <a:rPr lang="en-US" sz="1200" dirty="0" smtClean="0"/>
              <a:t>, B. (2010). </a:t>
            </a:r>
            <a:r>
              <a:rPr lang="en-US" sz="1200" i="1" dirty="0" smtClean="0"/>
              <a:t>Guide to the after action review. </a:t>
            </a:r>
            <a:r>
              <a:rPr lang="en-US" sz="1200" dirty="0" smtClean="0"/>
              <a:t>Retrieved from http://as.vanderbilt.edu/</a:t>
            </a:r>
          </a:p>
          <a:p>
            <a:pPr indent="-457200"/>
            <a:r>
              <a:rPr lang="en-US" sz="1200" dirty="0"/>
              <a:t>	</a:t>
            </a:r>
            <a:r>
              <a:rPr lang="en-US" sz="1200" dirty="0" smtClean="0"/>
              <a:t>overview/faculty/</a:t>
            </a:r>
            <a:r>
              <a:rPr lang="en-US" sz="1200" dirty="0" smtClean="0"/>
              <a:t>facultycouncil</a:t>
            </a:r>
            <a:r>
              <a:rPr lang="en-US" sz="1200" dirty="0" smtClean="0"/>
              <a:t>/archive/sitemason.vanderbilt.edu/files/</a:t>
            </a:r>
            <a:r>
              <a:rPr lang="en-US" sz="1200" dirty="0" smtClean="0"/>
              <a:t>cHpJCw</a:t>
            </a:r>
            <a:r>
              <a:rPr lang="en-US" sz="1200" dirty="0" smtClean="0"/>
              <a:t>/Guide%20to%20After%20Acti</a:t>
            </a:r>
          </a:p>
          <a:p>
            <a:pPr indent="-457200"/>
            <a:r>
              <a:rPr lang="en-US" sz="1200" dirty="0"/>
              <a:t>	</a:t>
            </a:r>
            <a:r>
              <a:rPr lang="en-US" sz="1200" dirty="0" smtClean="0"/>
              <a:t>on%20Review.pdf</a:t>
            </a:r>
          </a:p>
        </p:txBody>
      </p:sp>
      <p:pic>
        <p:nvPicPr>
          <p:cNvPr id="5" name="Voice 04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182225"/>
            <a:ext cx="609600" cy="609600"/>
          </a:xfrm>
          <a:prstGeom prst="rect">
            <a:avLst/>
          </a:prstGeom>
        </p:spPr>
      </p:pic>
    </p:spTree>
    <p:extLst>
      <p:ext uri="{BB962C8B-B14F-4D97-AF65-F5344CB8AC3E}">
        <p14:creationId xmlns:p14="http://schemas.microsoft.com/office/powerpoint/2010/main" val="762302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Project Overview</a:t>
            </a:r>
            <a:endParaRPr lang="en-US" u="sng" dirty="0"/>
          </a:p>
        </p:txBody>
      </p:sp>
      <p:sp>
        <p:nvSpPr>
          <p:cNvPr id="3" name="Content Placeholder 2"/>
          <p:cNvSpPr>
            <a:spLocks noGrp="1"/>
          </p:cNvSpPr>
          <p:nvPr>
            <p:ph idx="1"/>
          </p:nvPr>
        </p:nvSpPr>
        <p:spPr/>
        <p:txBody>
          <a:bodyPr/>
          <a:lstStyle/>
          <a:p>
            <a:r>
              <a:rPr lang="en-US" dirty="0" smtClean="0"/>
              <a:t>Planned and carried out staff training on the new referral management process.</a:t>
            </a:r>
          </a:p>
          <a:p>
            <a:pPr lvl="1"/>
            <a:r>
              <a:rPr lang="en-US" dirty="0" smtClean="0"/>
              <a:t>Two hour training session</a:t>
            </a:r>
          </a:p>
          <a:p>
            <a:pPr lvl="1"/>
            <a:r>
              <a:rPr lang="en-US" dirty="0" smtClean="0"/>
              <a:t>Power point presentation:  guided staff through the process step-by-step and explained the reasoning behind the process change (NCQA).</a:t>
            </a:r>
          </a:p>
          <a:p>
            <a:pPr lvl="1"/>
            <a:r>
              <a:rPr lang="en-US" dirty="0" smtClean="0"/>
              <a:t>Hand-out for staff to reference</a:t>
            </a:r>
          </a:p>
          <a:p>
            <a:pPr lvl="1"/>
            <a:r>
              <a:rPr lang="en-US" dirty="0" smtClean="0"/>
              <a:t>Algorithm for quick reference</a:t>
            </a:r>
            <a:endParaRPr lang="en-US" dirty="0"/>
          </a:p>
        </p:txBody>
      </p:sp>
      <p:pic>
        <p:nvPicPr>
          <p:cNvPr id="5" name="Voice 03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3800" y="838200"/>
            <a:ext cx="609600" cy="609600"/>
          </a:xfrm>
          <a:prstGeom prst="rect">
            <a:avLst/>
          </a:prstGeom>
        </p:spPr>
      </p:pic>
    </p:spTree>
    <p:extLst>
      <p:ext uri="{BB962C8B-B14F-4D97-AF65-F5344CB8AC3E}">
        <p14:creationId xmlns:p14="http://schemas.microsoft.com/office/powerpoint/2010/main" val="1054518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91971"/>
            <a:ext cx="4114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algn="ctr"/>
            <a:r>
              <a:rPr lang="en-US" u="sng" dirty="0" smtClean="0"/>
              <a:t>Project Importance</a:t>
            </a:r>
            <a:endParaRPr lang="en-US" u="sng" dirty="0"/>
          </a:p>
        </p:txBody>
      </p:sp>
      <p:sp>
        <p:nvSpPr>
          <p:cNvPr id="7" name="Content Placeholder 6"/>
          <p:cNvSpPr>
            <a:spLocks noGrp="1"/>
          </p:cNvSpPr>
          <p:nvPr>
            <p:ph sz="half" idx="2"/>
          </p:nvPr>
        </p:nvSpPr>
        <p:spPr/>
        <p:txBody>
          <a:bodyPr/>
          <a:lstStyle/>
          <a:p>
            <a:r>
              <a:rPr lang="en-US" sz="2400" dirty="0" smtClean="0"/>
              <a:t>NCQA standard  5, Element B</a:t>
            </a:r>
          </a:p>
          <a:p>
            <a:pPr lvl="1"/>
            <a:r>
              <a:rPr lang="en-US" sz="2400" dirty="0" smtClean="0"/>
              <a:t>Referral tracking and follow-up</a:t>
            </a:r>
          </a:p>
          <a:p>
            <a:pPr lvl="1"/>
            <a:r>
              <a:rPr lang="en-US" sz="2400" dirty="0" smtClean="0"/>
              <a:t>Element B has 10 different components</a:t>
            </a:r>
          </a:p>
          <a:p>
            <a:pPr lvl="1"/>
            <a:r>
              <a:rPr lang="en-US" sz="2400" dirty="0" smtClean="0"/>
              <a:t>Practices must score 50% or higher  amongst the 10 components</a:t>
            </a:r>
          </a:p>
          <a:p>
            <a:pPr marL="411480" lvl="1" indent="0">
              <a:buNone/>
            </a:pPr>
            <a:endParaRPr lang="en-US" dirty="0"/>
          </a:p>
        </p:txBody>
      </p:sp>
      <p:pic>
        <p:nvPicPr>
          <p:cNvPr id="8" name="Voice 03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67600" y="762000"/>
            <a:ext cx="609600" cy="609600"/>
          </a:xfrm>
          <a:prstGeom prst="rect">
            <a:avLst/>
          </a:prstGeom>
        </p:spPr>
      </p:pic>
    </p:spTree>
    <p:extLst>
      <p:ext uri="{BB962C8B-B14F-4D97-AF65-F5344CB8AC3E}">
        <p14:creationId xmlns:p14="http://schemas.microsoft.com/office/powerpoint/2010/main" val="2042941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3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Problems Solved by the Training</a:t>
            </a:r>
            <a:endParaRPr lang="en-US" u="sng" dirty="0"/>
          </a:p>
        </p:txBody>
      </p:sp>
      <p:sp>
        <p:nvSpPr>
          <p:cNvPr id="3" name="Content Placeholder 2"/>
          <p:cNvSpPr>
            <a:spLocks noGrp="1"/>
          </p:cNvSpPr>
          <p:nvPr>
            <p:ph idx="1"/>
          </p:nvPr>
        </p:nvSpPr>
        <p:spPr/>
        <p:txBody>
          <a:bodyPr>
            <a:normAutofit/>
          </a:bodyPr>
          <a:lstStyle/>
          <a:p>
            <a:r>
              <a:rPr lang="en-US" sz="2400" b="1" dirty="0" smtClean="0">
                <a:solidFill>
                  <a:schemeClr val="accent2"/>
                </a:solidFill>
              </a:rPr>
              <a:t>Knowledge Deficit </a:t>
            </a:r>
            <a:r>
              <a:rPr lang="en-US" sz="2400" dirty="0" smtClean="0"/>
              <a:t>with regards to the new referral management process</a:t>
            </a:r>
          </a:p>
          <a:p>
            <a:pPr marL="109728" indent="0">
              <a:buNone/>
            </a:pPr>
            <a:endParaRPr lang="en-US" sz="2400" dirty="0" smtClean="0"/>
          </a:p>
          <a:p>
            <a:r>
              <a:rPr lang="en-US" sz="2400" b="1" dirty="0">
                <a:solidFill>
                  <a:schemeClr val="accent2"/>
                </a:solidFill>
              </a:rPr>
              <a:t>Employee stress </a:t>
            </a:r>
            <a:r>
              <a:rPr lang="en-US" sz="2400" dirty="0"/>
              <a:t>related to the expectation of leadership for staff to change the process in which they manage referrals</a:t>
            </a:r>
            <a:r>
              <a:rPr lang="en-US" sz="2400" dirty="0" smtClean="0"/>
              <a:t>.</a:t>
            </a:r>
          </a:p>
          <a:p>
            <a:pPr marL="109728" indent="0">
              <a:buNone/>
            </a:pPr>
            <a:endParaRPr lang="en-US" sz="2400" dirty="0" smtClean="0"/>
          </a:p>
          <a:p>
            <a:r>
              <a:rPr lang="en-US" sz="2400" b="1" dirty="0" smtClean="0">
                <a:solidFill>
                  <a:schemeClr val="accent2"/>
                </a:solidFill>
              </a:rPr>
              <a:t>Patients “falling through the cracks”.</a:t>
            </a:r>
            <a:endParaRPr lang="en-US" sz="2400" b="1" dirty="0">
              <a:solidFill>
                <a:schemeClr val="accent2"/>
              </a:solidFill>
            </a:endParaRPr>
          </a:p>
          <a:p>
            <a:endParaRPr lang="en-US" sz="2400" dirty="0"/>
          </a:p>
        </p:txBody>
      </p:sp>
      <p:sp>
        <p:nvSpPr>
          <p:cNvPr id="4" name="Content Placeholder 3"/>
          <p:cNvSpPr>
            <a:spLocks noGrp="1"/>
          </p:cNvSpPr>
          <p:nvPr>
            <p:ph sz="half" idx="4294967295"/>
          </p:nvPr>
        </p:nvSpPr>
        <p:spPr>
          <a:xfrm>
            <a:off x="5105400" y="2249488"/>
            <a:ext cx="4038600" cy="4525962"/>
          </a:xfrm>
        </p:spPr>
        <p:txBody>
          <a:bodyPr>
            <a:normAutofit/>
          </a:bodyPr>
          <a:lstStyle/>
          <a:p>
            <a:endParaRPr lang="en-US" sz="2400" b="1" dirty="0" smtClean="0">
              <a:solidFill>
                <a:schemeClr val="accent2"/>
              </a:solidFill>
            </a:endParaRPr>
          </a:p>
          <a:p>
            <a:pPr marL="109728" indent="0">
              <a:buNone/>
            </a:pPr>
            <a:endParaRPr lang="en-US" sz="2400" b="1" dirty="0">
              <a:solidFill>
                <a:schemeClr val="accent2"/>
              </a:solidFill>
            </a:endParaRPr>
          </a:p>
        </p:txBody>
      </p:sp>
      <p:pic>
        <p:nvPicPr>
          <p:cNvPr id="5" name="Voice 03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533400"/>
            <a:ext cx="609600" cy="609600"/>
          </a:xfrm>
          <a:prstGeom prst="rect">
            <a:avLst/>
          </a:prstGeom>
        </p:spPr>
      </p:pic>
    </p:spTree>
    <p:extLst>
      <p:ext uri="{BB962C8B-B14F-4D97-AF65-F5344CB8AC3E}">
        <p14:creationId xmlns:p14="http://schemas.microsoft.com/office/powerpoint/2010/main" val="47583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62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Goals and Objectives</a:t>
            </a:r>
            <a:endParaRPr lang="en-US" u="sng" dirty="0"/>
          </a:p>
        </p:txBody>
      </p:sp>
      <p:sp>
        <p:nvSpPr>
          <p:cNvPr id="3" name="Content Placeholder 2"/>
          <p:cNvSpPr>
            <a:spLocks noGrp="1"/>
          </p:cNvSpPr>
          <p:nvPr>
            <p:ph idx="1"/>
          </p:nvPr>
        </p:nvSpPr>
        <p:spPr/>
        <p:txBody>
          <a:bodyPr/>
          <a:lstStyle/>
          <a:p>
            <a:r>
              <a:rPr lang="en-US" dirty="0" smtClean="0"/>
              <a:t>Develop and facilitate a training seminar for staff affected by the new SOP for referral management by 11/15/15.</a:t>
            </a:r>
          </a:p>
          <a:p>
            <a:endParaRPr lang="en-US" dirty="0"/>
          </a:p>
          <a:p>
            <a:r>
              <a:rPr lang="en-US" dirty="0" smtClean="0"/>
              <a:t>Staff will demonstrate understanding of the provided training by successfully completing a post-training exam scoring at least an 80% by 11/15/15.</a:t>
            </a:r>
            <a:endParaRPr lang="en-US" dirty="0"/>
          </a:p>
        </p:txBody>
      </p:sp>
      <p:pic>
        <p:nvPicPr>
          <p:cNvPr id="4" name="Voice 03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584200"/>
            <a:ext cx="609600" cy="609600"/>
          </a:xfrm>
          <a:prstGeom prst="rect">
            <a:avLst/>
          </a:prstGeom>
        </p:spPr>
      </p:pic>
    </p:spTree>
    <p:extLst>
      <p:ext uri="{BB962C8B-B14F-4D97-AF65-F5344CB8AC3E}">
        <p14:creationId xmlns:p14="http://schemas.microsoft.com/office/powerpoint/2010/main" val="2636867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9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u="sng" dirty="0" smtClean="0"/>
              <a:t>Contributions to Quality and Safety</a:t>
            </a:r>
            <a:endParaRPr lang="en-US" u="sng" dirty="0"/>
          </a:p>
        </p:txBody>
      </p:sp>
      <p:sp>
        <p:nvSpPr>
          <p:cNvPr id="7" name="Content Placeholder 6"/>
          <p:cNvSpPr>
            <a:spLocks noGrp="1"/>
          </p:cNvSpPr>
          <p:nvPr>
            <p:ph idx="1"/>
          </p:nvPr>
        </p:nvSpPr>
        <p:spPr/>
        <p:txBody>
          <a:bodyPr/>
          <a:lstStyle/>
          <a:p>
            <a:r>
              <a:rPr lang="en-US" dirty="0" smtClean="0"/>
              <a:t>Staff provided with the tools to successfully manage referrals as expected per the new SOP.</a:t>
            </a:r>
          </a:p>
          <a:p>
            <a:r>
              <a:rPr lang="en-US" dirty="0" smtClean="0"/>
              <a:t>Team building through the use of a multi-disciplinary approach.</a:t>
            </a:r>
          </a:p>
          <a:p>
            <a:r>
              <a:rPr lang="en-US" dirty="0" smtClean="0"/>
              <a:t>Improved communication and care coordination of referrals.</a:t>
            </a:r>
            <a:endParaRPr 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855029"/>
            <a:ext cx="56544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Voice 03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457200"/>
            <a:ext cx="609600" cy="609600"/>
          </a:xfrm>
          <a:prstGeom prst="rect">
            <a:avLst/>
          </a:prstGeom>
        </p:spPr>
      </p:pic>
    </p:spTree>
    <p:extLst>
      <p:ext uri="{BB962C8B-B14F-4D97-AF65-F5344CB8AC3E}">
        <p14:creationId xmlns:p14="http://schemas.microsoft.com/office/powerpoint/2010/main" val="1180496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8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Process, Progress, and Completion</a:t>
            </a:r>
            <a:endParaRPr lang="en-US" u="sng" dirty="0"/>
          </a:p>
        </p:txBody>
      </p:sp>
      <p:sp>
        <p:nvSpPr>
          <p:cNvPr id="3" name="Content Placeholder 2"/>
          <p:cNvSpPr>
            <a:spLocks noGrp="1"/>
          </p:cNvSpPr>
          <p:nvPr>
            <p:ph idx="1"/>
          </p:nvPr>
        </p:nvSpPr>
        <p:spPr/>
        <p:txBody>
          <a:bodyPr/>
          <a:lstStyle/>
          <a:p>
            <a:r>
              <a:rPr lang="en-US" dirty="0" smtClean="0"/>
              <a:t>Both of the project goals were met as expected by the original deadline of 11/15/15.  </a:t>
            </a:r>
          </a:p>
          <a:p>
            <a:pPr lvl="1"/>
            <a:r>
              <a:rPr lang="en-US" dirty="0" smtClean="0"/>
              <a:t>Some of the deliverables took longer than expected.</a:t>
            </a:r>
          </a:p>
          <a:p>
            <a:pPr lvl="1"/>
            <a:r>
              <a:rPr lang="en-US" dirty="0" smtClean="0"/>
              <a:t>An additional component, creating an algorithm, was added to the project.</a:t>
            </a:r>
            <a:endParaRPr lang="en-US" dirty="0"/>
          </a:p>
        </p:txBody>
      </p:sp>
      <p:pic>
        <p:nvPicPr>
          <p:cNvPr id="4" name="Voice 03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381000"/>
            <a:ext cx="609600" cy="609600"/>
          </a:xfrm>
          <a:prstGeom prst="rect">
            <a:avLst/>
          </a:prstGeom>
        </p:spPr>
      </p:pic>
    </p:spTree>
    <p:extLst>
      <p:ext uri="{BB962C8B-B14F-4D97-AF65-F5344CB8AC3E}">
        <p14:creationId xmlns:p14="http://schemas.microsoft.com/office/powerpoint/2010/main" val="18815628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Ethical/Professional Issues</a:t>
            </a:r>
            <a:endParaRPr lang="en-US" u="sng" dirty="0"/>
          </a:p>
        </p:txBody>
      </p:sp>
      <p:sp>
        <p:nvSpPr>
          <p:cNvPr id="3" name="Content Placeholder 2"/>
          <p:cNvSpPr>
            <a:spLocks noGrp="1"/>
          </p:cNvSpPr>
          <p:nvPr>
            <p:ph idx="1"/>
          </p:nvPr>
        </p:nvSpPr>
        <p:spPr/>
        <p:txBody>
          <a:bodyPr/>
          <a:lstStyle/>
          <a:p>
            <a:r>
              <a:rPr lang="en-US" dirty="0" smtClean="0"/>
              <a:t>Time management</a:t>
            </a:r>
          </a:p>
          <a:p>
            <a:r>
              <a:rPr lang="en-US" dirty="0" smtClean="0"/>
              <a:t>Engagement issues with team members</a:t>
            </a:r>
          </a:p>
          <a:p>
            <a:r>
              <a:rPr lang="en-US" dirty="0" smtClean="0"/>
              <a:t>No ethical issues encountered</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51564"/>
            <a:ext cx="4038600" cy="268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Voice 03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43800" y="609600"/>
            <a:ext cx="609600" cy="609600"/>
          </a:xfrm>
          <a:prstGeom prst="rect">
            <a:avLst/>
          </a:prstGeom>
        </p:spPr>
      </p:pic>
    </p:spTree>
    <p:extLst>
      <p:ext uri="{BB962C8B-B14F-4D97-AF65-F5344CB8AC3E}">
        <p14:creationId xmlns:p14="http://schemas.microsoft.com/office/powerpoint/2010/main" val="519676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u="sng" dirty="0" smtClean="0"/>
              <a:t>Lessons Learned</a:t>
            </a:r>
            <a:endParaRPr lang="en-US" u="sng" dirty="0"/>
          </a:p>
        </p:txBody>
      </p:sp>
      <p:sp>
        <p:nvSpPr>
          <p:cNvPr id="5" name="Content Placeholder 4"/>
          <p:cNvSpPr>
            <a:spLocks noGrp="1"/>
          </p:cNvSpPr>
          <p:nvPr>
            <p:ph idx="1"/>
          </p:nvPr>
        </p:nvSpPr>
        <p:spPr/>
        <p:txBody>
          <a:bodyPr/>
          <a:lstStyle/>
          <a:p>
            <a:r>
              <a:rPr lang="en-US" sz="2400" dirty="0" smtClean="0"/>
              <a:t>Time management</a:t>
            </a:r>
          </a:p>
          <a:p>
            <a:pPr lvl="1"/>
            <a:r>
              <a:rPr lang="en-US" sz="2200" dirty="0" smtClean="0"/>
              <a:t>Allotting extra time for the unexpected</a:t>
            </a:r>
          </a:p>
          <a:p>
            <a:pPr lvl="1"/>
            <a:r>
              <a:rPr lang="en-US" sz="2200" dirty="0" smtClean="0"/>
              <a:t>prioritization</a:t>
            </a:r>
          </a:p>
          <a:p>
            <a:r>
              <a:rPr lang="en-US" sz="2400" dirty="0" smtClean="0"/>
              <a:t>Engaging staff</a:t>
            </a:r>
          </a:p>
          <a:p>
            <a:pPr lvl="1"/>
            <a:r>
              <a:rPr lang="en-US" sz="2200" dirty="0" smtClean="0"/>
              <a:t>Assisting with tasks other than the project</a:t>
            </a:r>
          </a:p>
          <a:p>
            <a:pPr lvl="1"/>
            <a:r>
              <a:rPr lang="en-US" sz="2200" dirty="0" smtClean="0"/>
              <a:t>Providing assistance without being asked</a:t>
            </a:r>
          </a:p>
          <a:p>
            <a:r>
              <a:rPr lang="en-US" sz="2400" dirty="0" smtClean="0"/>
              <a:t>Understanding of what an after action review (AAR) is and the value it provides</a:t>
            </a:r>
          </a:p>
          <a:p>
            <a:pPr marL="411480" lvl="1" indent="0">
              <a:buNone/>
            </a:pPr>
            <a:endParaRPr lang="en-US" sz="2400" dirty="0"/>
          </a:p>
        </p:txBody>
      </p:sp>
      <p:pic>
        <p:nvPicPr>
          <p:cNvPr id="7" name="Voice 03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381000"/>
            <a:ext cx="609600" cy="609600"/>
          </a:xfrm>
          <a:prstGeom prst="rect">
            <a:avLst/>
          </a:prstGeom>
        </p:spPr>
      </p:pic>
    </p:spTree>
    <p:extLst>
      <p:ext uri="{BB962C8B-B14F-4D97-AF65-F5344CB8AC3E}">
        <p14:creationId xmlns:p14="http://schemas.microsoft.com/office/powerpoint/2010/main" val="2708798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3047</TotalTime>
  <Words>1971</Words>
  <Application>Microsoft Office PowerPoint</Application>
  <PresentationFormat>On-screen Show (4:3)</PresentationFormat>
  <Paragraphs>108</Paragraphs>
  <Slides>11</Slides>
  <Notes>11</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vt:lpstr>
      <vt:lpstr>Referral Process Training Project</vt:lpstr>
      <vt:lpstr>Project Overview</vt:lpstr>
      <vt:lpstr>Project Importance</vt:lpstr>
      <vt:lpstr>Problems Solved by the Training</vt:lpstr>
      <vt:lpstr>Goals and Objectives</vt:lpstr>
      <vt:lpstr>Contributions to Quality and Safety</vt:lpstr>
      <vt:lpstr>Process, Progress, and Completion</vt:lpstr>
      <vt:lpstr>Ethical/Professional Issues</vt:lpstr>
      <vt:lpstr>Lessons Learned</vt:lpstr>
      <vt:lpstr>Lessons Learned</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Rachal Trigger</dc:creator>
  <cp:lastModifiedBy>Rachal Trigger</cp:lastModifiedBy>
  <cp:revision>67</cp:revision>
  <dcterms:created xsi:type="dcterms:W3CDTF">2015-11-23T03:32:38Z</dcterms:created>
  <dcterms:modified xsi:type="dcterms:W3CDTF">2015-12-03T04:32:50Z</dcterms:modified>
</cp:coreProperties>
</file>