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53" autoAdjust="0"/>
    <p:restoredTop sz="73211" autoAdjust="0"/>
  </p:normalViewPr>
  <p:slideViewPr>
    <p:cSldViewPr>
      <p:cViewPr>
        <p:scale>
          <a:sx n="75" d="100"/>
          <a:sy n="75" d="100"/>
        </p:scale>
        <p:origin x="-1224" y="-180"/>
      </p:cViewPr>
      <p:guideLst>
        <p:guide orient="horz" pos="2160"/>
        <p:guide pos="2880"/>
      </p:guideLst>
    </p:cSldViewPr>
  </p:slideViewPr>
  <p:outlineViewPr>
    <p:cViewPr>
      <p:scale>
        <a:sx n="33" d="100"/>
        <a:sy n="33" d="100"/>
      </p:scale>
      <p:origin x="36" y="581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C47230-85E0-41A4-B24D-DC13F5ACA39F}" type="datetimeFigureOut">
              <a:rPr lang="en-US" smtClean="0"/>
              <a:t>12/5/2015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B6C5DC-9E76-48E0-9470-152456088922}" type="slidenum">
              <a:rPr lang="en-US" smtClean="0"/>
              <a:t>‹#›</a:t>
            </a:fld>
            <a:endParaRPr lang="en-US" dirty="0"/>
          </a:p>
        </p:txBody>
      </p:sp>
    </p:spTree>
    <p:extLst>
      <p:ext uri="{BB962C8B-B14F-4D97-AF65-F5344CB8AC3E}">
        <p14:creationId xmlns:p14="http://schemas.microsoft.com/office/powerpoint/2010/main" val="2653790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Greetings!  My</a:t>
            </a:r>
            <a:r>
              <a:rPr lang="en-US" baseline="0" dirty="0" smtClean="0"/>
              <a:t> name is Rachal Trigger and this is my final presentation for the course COHP 450.  For this project I formulated a PICO question and did a literature review to find two research studies that were related.  I used the cumulative knowledge and skills gained from this course to think critically and evaluate the research studies.  </a:t>
            </a:r>
            <a:endParaRPr lang="en-US" dirty="0"/>
          </a:p>
        </p:txBody>
      </p:sp>
      <p:sp>
        <p:nvSpPr>
          <p:cNvPr id="4" name="Slide Number Placeholder 3"/>
          <p:cNvSpPr>
            <a:spLocks noGrp="1"/>
          </p:cNvSpPr>
          <p:nvPr>
            <p:ph type="sldNum" sz="quarter" idx="10"/>
          </p:nvPr>
        </p:nvSpPr>
        <p:spPr/>
        <p:txBody>
          <a:bodyPr/>
          <a:lstStyle/>
          <a:p>
            <a:fld id="{E1B6C5DC-9E76-48E0-9470-152456088922}" type="slidenum">
              <a:rPr lang="en-US" smtClean="0"/>
              <a:t>1</a:t>
            </a:fld>
            <a:endParaRPr lang="en-US" dirty="0"/>
          </a:p>
        </p:txBody>
      </p:sp>
    </p:spTree>
    <p:extLst>
      <p:ext uri="{BB962C8B-B14F-4D97-AF65-F5344CB8AC3E}">
        <p14:creationId xmlns:p14="http://schemas.microsoft.com/office/powerpoint/2010/main" val="2271673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#1</a:t>
            </a:r>
            <a:r>
              <a:rPr lang="en-US" baseline="0" dirty="0" smtClean="0"/>
              <a:t> </a:t>
            </a:r>
            <a:r>
              <a:rPr lang="en-US" dirty="0" smtClean="0"/>
              <a:t> provided strong</a:t>
            </a:r>
            <a:r>
              <a:rPr lang="en-US" baseline="0" dirty="0" smtClean="0"/>
              <a:t>, high quality evidence.  This can be evidenced by the large sample size over several years.  The birth records analyzed accounted for 96% of all the births in the Netherlands during the time period studied from 2000 to 2007.  This helped reduce bias because nearly all birth records were examined.  Another strength of this study is the women delivering in both the home and hospital were all cared for by the same type of provider, the community midwife.  </a:t>
            </a:r>
            <a:endParaRPr lang="en-US" dirty="0"/>
          </a:p>
        </p:txBody>
      </p:sp>
      <p:sp>
        <p:nvSpPr>
          <p:cNvPr id="4" name="Slide Number Placeholder 3"/>
          <p:cNvSpPr>
            <a:spLocks noGrp="1"/>
          </p:cNvSpPr>
          <p:nvPr>
            <p:ph type="sldNum" sz="quarter" idx="10"/>
          </p:nvPr>
        </p:nvSpPr>
        <p:spPr/>
        <p:txBody>
          <a:bodyPr/>
          <a:lstStyle/>
          <a:p>
            <a:fld id="{E1B6C5DC-9E76-48E0-9470-152456088922}" type="slidenum">
              <a:rPr lang="en-US" smtClean="0"/>
              <a:t>10</a:t>
            </a:fld>
            <a:endParaRPr lang="en-US" dirty="0"/>
          </a:p>
        </p:txBody>
      </p:sp>
    </p:spTree>
    <p:extLst>
      <p:ext uri="{BB962C8B-B14F-4D97-AF65-F5344CB8AC3E}">
        <p14:creationId xmlns:p14="http://schemas.microsoft.com/office/powerpoint/2010/main" val="1875689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#2,</a:t>
            </a:r>
            <a:r>
              <a:rPr lang="en-US" baseline="0" dirty="0" smtClean="0"/>
              <a:t> a meta-analysis began with a literature search of the databases MEDLINE and EMBASE.  The search aimed at systematically reviewing available medical literature on the maternal and newborn safety of planned home vs planned hospital birth.  This study included only English-language, peer-reviewed publications from developed Western nations. The original search returned 237 results which the authors narrowed down to 47.  The results were further narrowed down to 12 articles.  This particular study received criticism for not including the data from a large study that provided relevant information to the question at hand.  This contributed to the lower level and quality of evidence.  </a:t>
            </a:r>
            <a:endParaRPr lang="en-US" dirty="0"/>
          </a:p>
        </p:txBody>
      </p:sp>
      <p:sp>
        <p:nvSpPr>
          <p:cNvPr id="4" name="Slide Number Placeholder 3"/>
          <p:cNvSpPr>
            <a:spLocks noGrp="1"/>
          </p:cNvSpPr>
          <p:nvPr>
            <p:ph type="sldNum" sz="quarter" idx="10"/>
          </p:nvPr>
        </p:nvSpPr>
        <p:spPr/>
        <p:txBody>
          <a:bodyPr/>
          <a:lstStyle/>
          <a:p>
            <a:fld id="{E1B6C5DC-9E76-48E0-9470-152456088922}" type="slidenum">
              <a:rPr lang="en-US" smtClean="0"/>
              <a:t>11</a:t>
            </a:fld>
            <a:endParaRPr lang="en-US" dirty="0"/>
          </a:p>
        </p:txBody>
      </p:sp>
    </p:spTree>
    <p:extLst>
      <p:ext uri="{BB962C8B-B14F-4D97-AF65-F5344CB8AC3E}">
        <p14:creationId xmlns:p14="http://schemas.microsoft.com/office/powerpoint/2010/main" val="3513739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two studies used for this presentation do not make specific contributions to evidence-based practice.  They do however</a:t>
            </a:r>
            <a:r>
              <a:rPr lang="en-US" baseline="0" dirty="0" smtClean="0"/>
              <a:t> contribute to the present knowledge on the subject and point to the need for further research.</a:t>
            </a:r>
            <a:endParaRPr lang="en-US" dirty="0"/>
          </a:p>
        </p:txBody>
      </p:sp>
      <p:sp>
        <p:nvSpPr>
          <p:cNvPr id="4" name="Slide Number Placeholder 3"/>
          <p:cNvSpPr>
            <a:spLocks noGrp="1"/>
          </p:cNvSpPr>
          <p:nvPr>
            <p:ph type="sldNum" sz="quarter" idx="10"/>
          </p:nvPr>
        </p:nvSpPr>
        <p:spPr/>
        <p:txBody>
          <a:bodyPr/>
          <a:lstStyle/>
          <a:p>
            <a:fld id="{E1B6C5DC-9E76-48E0-9470-152456088922}" type="slidenum">
              <a:rPr lang="en-US" smtClean="0"/>
              <a:t>12</a:t>
            </a:fld>
            <a:endParaRPr lang="en-US" dirty="0"/>
          </a:p>
        </p:txBody>
      </p:sp>
    </p:spTree>
    <p:extLst>
      <p:ext uri="{BB962C8B-B14F-4D97-AF65-F5344CB8AC3E}">
        <p14:creationId xmlns:p14="http://schemas.microsoft.com/office/powerpoint/2010/main" val="1476439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findings from this research would be best communicated professionally through peer-reviewed journals with an obstetric focus.  The data has implicated that more research is needed.  The findings do not point to an immediate need for change in practice.  They do suggest that the information should be used to provoke thought and further research.</a:t>
            </a:r>
            <a:endParaRPr lang="en-US" dirty="0"/>
          </a:p>
        </p:txBody>
      </p:sp>
      <p:sp>
        <p:nvSpPr>
          <p:cNvPr id="4" name="Slide Number Placeholder 3"/>
          <p:cNvSpPr>
            <a:spLocks noGrp="1"/>
          </p:cNvSpPr>
          <p:nvPr>
            <p:ph type="sldNum" sz="quarter" idx="10"/>
          </p:nvPr>
        </p:nvSpPr>
        <p:spPr/>
        <p:txBody>
          <a:bodyPr/>
          <a:lstStyle/>
          <a:p>
            <a:fld id="{E1B6C5DC-9E76-48E0-9470-152456088922}" type="slidenum">
              <a:rPr lang="en-US" smtClean="0"/>
              <a:t>13</a:t>
            </a:fld>
            <a:endParaRPr lang="en-US" dirty="0"/>
          </a:p>
        </p:txBody>
      </p:sp>
    </p:spTree>
    <p:extLst>
      <p:ext uri="{BB962C8B-B14F-4D97-AF65-F5344CB8AC3E}">
        <p14:creationId xmlns:p14="http://schemas.microsoft.com/office/powerpoint/2010/main" val="724255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thinking about how this data is relevant to practice, a potential barrier identified is bias amongst healthcare professionals.  It may be difficult to overcome the opinion of home birth being unsafe.  The subject also needs further research which may be difficult due to ethical considerations.  Due to the potential safety issues, experimental research is risky.  An additional PICO questioned that this research inspired is, are </a:t>
            </a:r>
            <a:r>
              <a:rPr lang="en-US" baseline="0" dirty="0" err="1" smtClean="0"/>
              <a:t>primigravida</a:t>
            </a:r>
            <a:r>
              <a:rPr lang="en-US" baseline="0" dirty="0" smtClean="0"/>
              <a:t> women more likely to experience complications with a home birth when compared to multiparous women?  </a:t>
            </a:r>
            <a:endParaRPr lang="en-US" dirty="0"/>
          </a:p>
        </p:txBody>
      </p:sp>
      <p:sp>
        <p:nvSpPr>
          <p:cNvPr id="4" name="Slide Number Placeholder 3"/>
          <p:cNvSpPr>
            <a:spLocks noGrp="1"/>
          </p:cNvSpPr>
          <p:nvPr>
            <p:ph type="sldNum" sz="quarter" idx="10"/>
          </p:nvPr>
        </p:nvSpPr>
        <p:spPr/>
        <p:txBody>
          <a:bodyPr/>
          <a:lstStyle/>
          <a:p>
            <a:fld id="{E1B6C5DC-9E76-48E0-9470-152456088922}" type="slidenum">
              <a:rPr lang="en-US" smtClean="0"/>
              <a:t>14</a:t>
            </a:fld>
            <a:endParaRPr lang="en-US" dirty="0"/>
          </a:p>
        </p:txBody>
      </p:sp>
    </p:spTree>
    <p:extLst>
      <p:ext uri="{BB962C8B-B14F-4D97-AF65-F5344CB8AC3E}">
        <p14:creationId xmlns:p14="http://schemas.microsoft.com/office/powerpoint/2010/main" val="2452653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can be seen</a:t>
            </a:r>
            <a:r>
              <a:rPr lang="en-US" baseline="0" dirty="0" smtClean="0"/>
              <a:t> through the evidence provided in this presentation, more research is needed on this topic.  It is important that this topic is further explored in order to provide women with the necessary data to make informed decisions.  Thank you for exploring this question with me.  </a:t>
            </a:r>
            <a:endParaRPr lang="en-US" dirty="0"/>
          </a:p>
        </p:txBody>
      </p:sp>
      <p:sp>
        <p:nvSpPr>
          <p:cNvPr id="4" name="Slide Number Placeholder 3"/>
          <p:cNvSpPr>
            <a:spLocks noGrp="1"/>
          </p:cNvSpPr>
          <p:nvPr>
            <p:ph type="sldNum" sz="quarter" idx="10"/>
          </p:nvPr>
        </p:nvSpPr>
        <p:spPr/>
        <p:txBody>
          <a:bodyPr/>
          <a:lstStyle/>
          <a:p>
            <a:fld id="{E1B6C5DC-9E76-48E0-9470-152456088922}" type="slidenum">
              <a:rPr lang="en-US" smtClean="0"/>
              <a:t>15</a:t>
            </a:fld>
            <a:endParaRPr lang="en-US" dirty="0"/>
          </a:p>
        </p:txBody>
      </p:sp>
    </p:spTree>
    <p:extLst>
      <p:ext uri="{BB962C8B-B14F-4D97-AF65-F5344CB8AC3E}">
        <p14:creationId xmlns:p14="http://schemas.microsoft.com/office/powerpoint/2010/main" val="1687784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chosen PICO question was inspired by a colleague’s recent home birth.  I surprised myself with how strongly I felt that it wasn’t a good idea when she told me her plans to birth her third child in her home.  I wasn’t entirely sure why I had such a negative reaction given that I had never even considered home birth prior to our conversation.  Her birth choice inspired me to question my own preconceived notions or a safe birth place. The question I formulated is:  Are women experiencing an uncomplicated pregnancy who have a planned home birth at increased risk for complications at birth compared with a woman experiencing an uncomplicated pregnancy with a planned hospital birth?</a:t>
            </a:r>
            <a:endParaRPr lang="en-US" dirty="0"/>
          </a:p>
        </p:txBody>
      </p:sp>
      <p:sp>
        <p:nvSpPr>
          <p:cNvPr id="4" name="Slide Number Placeholder 3"/>
          <p:cNvSpPr>
            <a:spLocks noGrp="1"/>
          </p:cNvSpPr>
          <p:nvPr>
            <p:ph type="sldNum" sz="quarter" idx="10"/>
          </p:nvPr>
        </p:nvSpPr>
        <p:spPr/>
        <p:txBody>
          <a:bodyPr/>
          <a:lstStyle/>
          <a:p>
            <a:fld id="{E1B6C5DC-9E76-48E0-9470-152456088922}" type="slidenum">
              <a:rPr lang="en-US" smtClean="0"/>
              <a:t>2</a:t>
            </a:fld>
            <a:endParaRPr lang="en-US" dirty="0"/>
          </a:p>
        </p:txBody>
      </p:sp>
    </p:spTree>
    <p:extLst>
      <p:ext uri="{BB962C8B-B14F-4D97-AF65-F5344CB8AC3E}">
        <p14:creationId xmlns:p14="http://schemas.microsoft.com/office/powerpoint/2010/main" val="3504486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literature review was done using databases available</a:t>
            </a:r>
            <a:r>
              <a:rPr lang="en-US" baseline="0" dirty="0" smtClean="0"/>
              <a:t> through the FSU library.  The databases used included the </a:t>
            </a:r>
            <a:r>
              <a:rPr lang="en-US" baseline="0" dirty="0" err="1" smtClean="0"/>
              <a:t>SmartSearch</a:t>
            </a:r>
            <a:r>
              <a:rPr lang="en-US" baseline="0" dirty="0" smtClean="0"/>
              <a:t> and PubMed.  Around 50 results were returned on both searches, but much of the research was not helpful in answering this PICO question.  It was important that the literature chosen studied both uncomplicated hospital and uncomplicated home births.  This deciding factor helped to choose the articles.</a:t>
            </a:r>
            <a:endParaRPr lang="en-US" dirty="0"/>
          </a:p>
        </p:txBody>
      </p:sp>
      <p:sp>
        <p:nvSpPr>
          <p:cNvPr id="4" name="Slide Number Placeholder 3"/>
          <p:cNvSpPr>
            <a:spLocks noGrp="1"/>
          </p:cNvSpPr>
          <p:nvPr>
            <p:ph type="sldNum" sz="quarter" idx="10"/>
          </p:nvPr>
        </p:nvSpPr>
        <p:spPr/>
        <p:txBody>
          <a:bodyPr/>
          <a:lstStyle/>
          <a:p>
            <a:fld id="{E1B6C5DC-9E76-48E0-9470-152456088922}" type="slidenum">
              <a:rPr lang="en-US" smtClean="0"/>
              <a:t>3</a:t>
            </a:fld>
            <a:endParaRPr lang="en-US" dirty="0"/>
          </a:p>
        </p:txBody>
      </p:sp>
    </p:spTree>
    <p:extLst>
      <p:ext uri="{BB962C8B-B14F-4D97-AF65-F5344CB8AC3E}">
        <p14:creationId xmlns:p14="http://schemas.microsoft.com/office/powerpoint/2010/main" val="1358199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narrowed down the articles</a:t>
            </a:r>
            <a:r>
              <a:rPr lang="en-US" baseline="0" dirty="0" smtClean="0"/>
              <a:t> from my literature review to two articles.  </a:t>
            </a:r>
            <a:r>
              <a:rPr lang="en-US" dirty="0" smtClean="0"/>
              <a:t>The</a:t>
            </a:r>
            <a:r>
              <a:rPr lang="en-US" baseline="0" dirty="0" smtClean="0"/>
              <a:t> first study chosen is titled </a:t>
            </a:r>
            <a:r>
              <a:rPr lang="en-US" i="1" baseline="0" dirty="0" smtClean="0"/>
              <a:t>Planned Home Birth with Community Midwives has Outcomes as Good or Better than Planned Hospital Birth.  </a:t>
            </a:r>
            <a:r>
              <a:rPr lang="en-US" i="0" baseline="0" dirty="0" smtClean="0"/>
              <a:t>The Second study that was decided upon is </a:t>
            </a:r>
            <a:r>
              <a:rPr lang="en-US" i="1" baseline="0" dirty="0" smtClean="0"/>
              <a:t>Maternal and Newborn Outcomes in Planned Home Birth vs Planned Hospital Births: A </a:t>
            </a:r>
            <a:r>
              <a:rPr lang="en-US" i="1" baseline="0" dirty="0" err="1" smtClean="0"/>
              <a:t>Metaanalysis</a:t>
            </a:r>
            <a:r>
              <a:rPr lang="en-US" i="1" baseline="0" dirty="0" smtClean="0"/>
              <a:t>.  </a:t>
            </a:r>
            <a:endParaRPr lang="en-US" dirty="0"/>
          </a:p>
        </p:txBody>
      </p:sp>
      <p:sp>
        <p:nvSpPr>
          <p:cNvPr id="4" name="Slide Number Placeholder 3"/>
          <p:cNvSpPr>
            <a:spLocks noGrp="1"/>
          </p:cNvSpPr>
          <p:nvPr>
            <p:ph type="sldNum" sz="quarter" idx="10"/>
          </p:nvPr>
        </p:nvSpPr>
        <p:spPr/>
        <p:txBody>
          <a:bodyPr/>
          <a:lstStyle/>
          <a:p>
            <a:fld id="{E1B6C5DC-9E76-48E0-9470-152456088922}" type="slidenum">
              <a:rPr lang="en-US" smtClean="0"/>
              <a:t>4</a:t>
            </a:fld>
            <a:endParaRPr lang="en-US" dirty="0"/>
          </a:p>
        </p:txBody>
      </p:sp>
    </p:spTree>
    <p:extLst>
      <p:ext uri="{BB962C8B-B14F-4D97-AF65-F5344CB8AC3E}">
        <p14:creationId xmlns:p14="http://schemas.microsoft.com/office/powerpoint/2010/main" val="1036646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studies were both selected</a:t>
            </a:r>
            <a:r>
              <a:rPr lang="en-US" baseline="0" dirty="0" smtClean="0"/>
              <a:t> initially with several others because they answered the PICO question.  When choosing what studies I would actually use, I decided on these two studies because of the differences between the two.  The first study was a large study covering several years that was done by analyzing birth records.  The large study size and span over several years provided stronger evidence of its claims.  Study #1 was chosen because it provided strong research and was designed in a way to limit bias.  The second study was completely different.  Study #2 consisted of a literature review and analysis of the literature found.  This study was chosen to contrast with the first study.  The way that this study is designed makes it prone to bias.  When the researchers were completing their literature review and choosing the research to analyze bias may have been built into the study based on the selections that were made.</a:t>
            </a:r>
            <a:endParaRPr lang="en-US" dirty="0"/>
          </a:p>
        </p:txBody>
      </p:sp>
      <p:sp>
        <p:nvSpPr>
          <p:cNvPr id="4" name="Slide Number Placeholder 3"/>
          <p:cNvSpPr>
            <a:spLocks noGrp="1"/>
          </p:cNvSpPr>
          <p:nvPr>
            <p:ph type="sldNum" sz="quarter" idx="10"/>
          </p:nvPr>
        </p:nvSpPr>
        <p:spPr/>
        <p:txBody>
          <a:bodyPr/>
          <a:lstStyle/>
          <a:p>
            <a:fld id="{E1B6C5DC-9E76-48E0-9470-152456088922}" type="slidenum">
              <a:rPr lang="en-US" smtClean="0"/>
              <a:t>5</a:t>
            </a:fld>
            <a:endParaRPr lang="en-US" dirty="0"/>
          </a:p>
        </p:txBody>
      </p:sp>
    </p:spTree>
    <p:extLst>
      <p:ext uri="{BB962C8B-B14F-4D97-AF65-F5344CB8AC3E}">
        <p14:creationId xmlns:p14="http://schemas.microsoft.com/office/powerpoint/2010/main" val="1185528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#1,</a:t>
            </a:r>
            <a:r>
              <a:rPr lang="en-US" baseline="0" dirty="0" smtClean="0"/>
              <a:t> a cohort study, examined birth records from </a:t>
            </a:r>
            <a:r>
              <a:rPr lang="en-US" i="1" baseline="0" dirty="0" smtClean="0"/>
              <a:t>The Netherlands Perinatal Registry.  </a:t>
            </a:r>
            <a:r>
              <a:rPr lang="en-US" i="0" baseline="0" dirty="0" smtClean="0"/>
              <a:t>This registry collects information on 96% of all births in the Netherlands.  Records from 693,592 women with singleton births attended by community midwives between 2000 and 2007 were analyzed.  This study was analytic in nature with a retrospective design.</a:t>
            </a:r>
            <a:endParaRPr lang="en-US" dirty="0"/>
          </a:p>
        </p:txBody>
      </p:sp>
      <p:sp>
        <p:nvSpPr>
          <p:cNvPr id="4" name="Slide Number Placeholder 3"/>
          <p:cNvSpPr>
            <a:spLocks noGrp="1"/>
          </p:cNvSpPr>
          <p:nvPr>
            <p:ph type="sldNum" sz="quarter" idx="10"/>
          </p:nvPr>
        </p:nvSpPr>
        <p:spPr/>
        <p:txBody>
          <a:bodyPr/>
          <a:lstStyle/>
          <a:p>
            <a:fld id="{E1B6C5DC-9E76-48E0-9470-152456088922}" type="slidenum">
              <a:rPr lang="en-US" smtClean="0"/>
              <a:t>6</a:t>
            </a:fld>
            <a:endParaRPr lang="en-US" dirty="0"/>
          </a:p>
        </p:txBody>
      </p:sp>
    </p:spTree>
    <p:extLst>
      <p:ext uri="{BB962C8B-B14F-4D97-AF65-F5344CB8AC3E}">
        <p14:creationId xmlns:p14="http://schemas.microsoft.com/office/powerpoint/2010/main" val="522415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#2 consisted of a meta-analysis.</a:t>
            </a:r>
            <a:r>
              <a:rPr lang="en-US" baseline="0" dirty="0" smtClean="0"/>
              <a:t>  A literature review conducted by its researchers focused on answering the question of maternal and newborn safety in a planned home birth vs a planned hospital birth.  This study also had a retrospective design and an analytic focus.</a:t>
            </a:r>
            <a:endParaRPr lang="en-US" dirty="0"/>
          </a:p>
        </p:txBody>
      </p:sp>
      <p:sp>
        <p:nvSpPr>
          <p:cNvPr id="4" name="Slide Number Placeholder 3"/>
          <p:cNvSpPr>
            <a:spLocks noGrp="1"/>
          </p:cNvSpPr>
          <p:nvPr>
            <p:ph type="sldNum" sz="quarter" idx="10"/>
          </p:nvPr>
        </p:nvSpPr>
        <p:spPr/>
        <p:txBody>
          <a:bodyPr/>
          <a:lstStyle/>
          <a:p>
            <a:fld id="{E1B6C5DC-9E76-48E0-9470-152456088922}" type="slidenum">
              <a:rPr lang="en-US" smtClean="0"/>
              <a:t>7</a:t>
            </a:fld>
            <a:endParaRPr lang="en-US" dirty="0"/>
          </a:p>
        </p:txBody>
      </p:sp>
    </p:spTree>
    <p:extLst>
      <p:ext uri="{BB962C8B-B14F-4D97-AF65-F5344CB8AC3E}">
        <p14:creationId xmlns:p14="http://schemas.microsoft.com/office/powerpoint/2010/main" val="3100115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a:t>
            </a:r>
            <a:r>
              <a:rPr lang="en-US" baseline="0" dirty="0" smtClean="0"/>
              <a:t> #1 concluded with evidence supporting the safety of home birth.  The results of the study indicated that mortality outcomes in planned home birth are not significantly different compared to planned hospital birth.  Study #2 concluded with results that were opposite of study #1.  The researchers determined based on the meta-analysis that the decreased amount of medical intervention during planned home birth is associated with a tripling of the neonatal mortality rate.  It was really shocking that two studies done around the same time could conclude so differently.  This situation clearly illustrates the importance of determining the strength of evidence and credibility of research.</a:t>
            </a:r>
            <a:endParaRPr lang="en-US" dirty="0"/>
          </a:p>
        </p:txBody>
      </p:sp>
      <p:sp>
        <p:nvSpPr>
          <p:cNvPr id="4" name="Slide Number Placeholder 3"/>
          <p:cNvSpPr>
            <a:spLocks noGrp="1"/>
          </p:cNvSpPr>
          <p:nvPr>
            <p:ph type="sldNum" sz="quarter" idx="10"/>
          </p:nvPr>
        </p:nvSpPr>
        <p:spPr/>
        <p:txBody>
          <a:bodyPr/>
          <a:lstStyle/>
          <a:p>
            <a:fld id="{E1B6C5DC-9E76-48E0-9470-152456088922}" type="slidenum">
              <a:rPr lang="en-US" smtClean="0"/>
              <a:t>8</a:t>
            </a:fld>
            <a:endParaRPr lang="en-US" dirty="0"/>
          </a:p>
        </p:txBody>
      </p:sp>
    </p:spTree>
    <p:extLst>
      <p:ext uri="{BB962C8B-B14F-4D97-AF65-F5344CB8AC3E}">
        <p14:creationId xmlns:p14="http://schemas.microsoft.com/office/powerpoint/2010/main" val="140187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Ethical considerations are of paramount</a:t>
            </a:r>
            <a:r>
              <a:rPr lang="en-US" baseline="0" dirty="0" smtClean="0"/>
              <a:t> importance when designing a research study.  These concerns were minimized in both studies because of the design.  Both studies were analytic in nature and done retrospectively.  This type of study is non-experimental and just looks at events and data that have already occurred.  One ethical consideration that these two studies took into account is the protection of the identity and privacy of the individuals involved.</a:t>
            </a:r>
            <a:endParaRPr lang="en-US" dirty="0"/>
          </a:p>
        </p:txBody>
      </p:sp>
      <p:sp>
        <p:nvSpPr>
          <p:cNvPr id="4" name="Slide Number Placeholder 3"/>
          <p:cNvSpPr>
            <a:spLocks noGrp="1"/>
          </p:cNvSpPr>
          <p:nvPr>
            <p:ph type="sldNum" sz="quarter" idx="10"/>
          </p:nvPr>
        </p:nvSpPr>
        <p:spPr/>
        <p:txBody>
          <a:bodyPr/>
          <a:lstStyle/>
          <a:p>
            <a:fld id="{E1B6C5DC-9E76-48E0-9470-152456088922}" type="slidenum">
              <a:rPr lang="en-US" smtClean="0"/>
              <a:t>9</a:t>
            </a:fld>
            <a:endParaRPr lang="en-US" dirty="0"/>
          </a:p>
        </p:txBody>
      </p:sp>
    </p:spTree>
    <p:extLst>
      <p:ext uri="{BB962C8B-B14F-4D97-AF65-F5344CB8AC3E}">
        <p14:creationId xmlns:p14="http://schemas.microsoft.com/office/powerpoint/2010/main" val="2136546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0C001B5D-3FF4-4891-9DB5-E92B66776309}" type="datetimeFigureOut">
              <a:rPr lang="en-US" smtClean="0"/>
              <a:t>12/5/2015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1680FC-8A5A-4711-B1C4-E95FF088A252}" type="slidenum">
              <a:rPr lang="en-US" smtClean="0"/>
              <a:t>‹#›</a:t>
            </a:fld>
            <a:endParaRPr lang="en-US" dirty="0"/>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001B5D-3FF4-4891-9DB5-E92B66776309}" type="datetimeFigureOut">
              <a:rPr lang="en-US" smtClean="0"/>
              <a:t>12/5/2015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1680FC-8A5A-4711-B1C4-E95FF088A252}"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001B5D-3FF4-4891-9DB5-E92B66776309}" type="datetimeFigureOut">
              <a:rPr lang="en-US" smtClean="0"/>
              <a:t>12/5/2015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1680FC-8A5A-4711-B1C4-E95FF088A252}"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001B5D-3FF4-4891-9DB5-E92B66776309}" type="datetimeFigureOut">
              <a:rPr lang="en-US" smtClean="0"/>
              <a:t>12/5/2015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1680FC-8A5A-4711-B1C4-E95FF088A252}"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0C001B5D-3FF4-4891-9DB5-E92B66776309}" type="datetimeFigureOut">
              <a:rPr lang="en-US" smtClean="0"/>
              <a:t>12/5/2015</a:t>
            </a:fld>
            <a:endParaRPr lang="en-US" dirty="0"/>
          </a:p>
        </p:txBody>
      </p:sp>
      <p:sp>
        <p:nvSpPr>
          <p:cNvPr id="91" name="Footer Placeholder 90"/>
          <p:cNvSpPr>
            <a:spLocks noGrp="1"/>
          </p:cNvSpPr>
          <p:nvPr>
            <p:ph type="ftr" sz="quarter" idx="11"/>
          </p:nvPr>
        </p:nvSpPr>
        <p:spPr/>
        <p:txBody>
          <a:bodyPr/>
          <a:lstStyle/>
          <a:p>
            <a:endParaRPr lang="en-US" dirty="0"/>
          </a:p>
        </p:txBody>
      </p:sp>
      <p:sp>
        <p:nvSpPr>
          <p:cNvPr id="92" name="Slide Number Placeholder 91"/>
          <p:cNvSpPr>
            <a:spLocks noGrp="1"/>
          </p:cNvSpPr>
          <p:nvPr>
            <p:ph type="sldNum" sz="quarter" idx="12"/>
          </p:nvPr>
        </p:nvSpPr>
        <p:spPr/>
        <p:txBody>
          <a:bodyPr/>
          <a:lstStyle/>
          <a:p>
            <a:fld id="{D51680FC-8A5A-4711-B1C4-E95FF088A252}"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001B5D-3FF4-4891-9DB5-E92B66776309}" type="datetimeFigureOut">
              <a:rPr lang="en-US" smtClean="0"/>
              <a:t>12/5/2015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1680FC-8A5A-4711-B1C4-E95FF088A252}"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001B5D-3FF4-4891-9DB5-E92B66776309}" type="datetimeFigureOut">
              <a:rPr lang="en-US" smtClean="0"/>
              <a:t>12/5/2015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1680FC-8A5A-4711-B1C4-E95FF088A252}"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001B5D-3FF4-4891-9DB5-E92B66776309}" type="datetimeFigureOut">
              <a:rPr lang="en-US" smtClean="0"/>
              <a:t>12/5/2015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1680FC-8A5A-4711-B1C4-E95FF088A252}"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001B5D-3FF4-4891-9DB5-E92B66776309}" type="datetimeFigureOut">
              <a:rPr lang="en-US" smtClean="0"/>
              <a:t>12/5/2015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1680FC-8A5A-4711-B1C4-E95FF088A252}"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C001B5D-3FF4-4891-9DB5-E92B66776309}" type="datetimeFigureOut">
              <a:rPr lang="en-US" smtClean="0"/>
              <a:t>12/5/2015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1680FC-8A5A-4711-B1C4-E95FF088A252}" type="slidenum">
              <a:rPr lang="en-US" smtClean="0"/>
              <a:t>‹#›</a:t>
            </a:fld>
            <a:endParaRPr lang="en-US" dirty="0"/>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5" name="Date Placeholder 4"/>
          <p:cNvSpPr>
            <a:spLocks noGrp="1"/>
          </p:cNvSpPr>
          <p:nvPr>
            <p:ph type="dt" sz="half" idx="10"/>
          </p:nvPr>
        </p:nvSpPr>
        <p:spPr/>
        <p:txBody>
          <a:bodyPr/>
          <a:lstStyle/>
          <a:p>
            <a:fld id="{0C001B5D-3FF4-4891-9DB5-E92B66776309}" type="datetimeFigureOut">
              <a:rPr lang="en-US" smtClean="0"/>
              <a:t>12/5/2015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1680FC-8A5A-4711-B1C4-E95FF088A252}" type="slidenum">
              <a:rPr lang="en-US" smtClean="0"/>
              <a:t>‹#›</a:t>
            </a:fld>
            <a:endParaRPr lang="en-US" dirty="0"/>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0C001B5D-3FF4-4891-9DB5-E92B66776309}" type="datetimeFigureOut">
              <a:rPr lang="en-US" smtClean="0"/>
              <a:t>12/5/2015</a:t>
            </a:fld>
            <a:endParaRPr lang="en-US" dirty="0"/>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D51680FC-8A5A-4711-B1C4-E95FF088A252}"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av"/><Relationship Id="rId1" Type="http://schemas.microsoft.com/office/2007/relationships/media" Target="../media/media10.wav"/><Relationship Id="rId5" Type="http://schemas.openxmlformats.org/officeDocument/2006/relationships/image" Target="../media/image1.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av"/><Relationship Id="rId1" Type="http://schemas.microsoft.com/office/2007/relationships/media" Target="../media/media11.wav"/><Relationship Id="rId5" Type="http://schemas.openxmlformats.org/officeDocument/2006/relationships/image" Target="../media/image1.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av"/><Relationship Id="rId1" Type="http://schemas.microsoft.com/office/2007/relationships/media" Target="../media/media12.wav"/><Relationship Id="rId5" Type="http://schemas.openxmlformats.org/officeDocument/2006/relationships/image" Target="../media/image1.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3.wav"/><Relationship Id="rId1" Type="http://schemas.microsoft.com/office/2007/relationships/media" Target="../media/media13.wav"/><Relationship Id="rId5" Type="http://schemas.openxmlformats.org/officeDocument/2006/relationships/image" Target="../media/image1.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av"/><Relationship Id="rId1" Type="http://schemas.microsoft.com/office/2007/relationships/media" Target="../media/media14.wav"/><Relationship Id="rId5" Type="http://schemas.openxmlformats.org/officeDocument/2006/relationships/image" Target="../media/image1.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5.wav"/><Relationship Id="rId1" Type="http://schemas.microsoft.com/office/2007/relationships/media" Target="../media/media15.wav"/><Relationship Id="rId6" Type="http://schemas.openxmlformats.org/officeDocument/2006/relationships/image" Target="../media/image1.png"/><Relationship Id="rId5" Type="http://schemas.openxmlformats.org/officeDocument/2006/relationships/image" Target="../media/image2.jpe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5" Type="http://schemas.openxmlformats.org/officeDocument/2006/relationships/image" Target="../media/image1.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5" Type="http://schemas.openxmlformats.org/officeDocument/2006/relationships/image" Target="../media/image1.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5" Type="http://schemas.openxmlformats.org/officeDocument/2006/relationships/image" Target="../media/image1.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8.wav"/><Relationship Id="rId1" Type="http://schemas.microsoft.com/office/2007/relationships/media" Target="../media/media8.wav"/><Relationship Id="rId5" Type="http://schemas.openxmlformats.org/officeDocument/2006/relationships/image" Target="../media/image1.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5" Type="http://schemas.openxmlformats.org/officeDocument/2006/relationships/image" Target="../media/image1.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Rachal Trigger</a:t>
            </a:r>
            <a:endParaRPr lang="en-US" dirty="0"/>
          </a:p>
        </p:txBody>
      </p:sp>
      <p:sp>
        <p:nvSpPr>
          <p:cNvPr id="3" name="Subtitle 2"/>
          <p:cNvSpPr>
            <a:spLocks noGrp="1"/>
          </p:cNvSpPr>
          <p:nvPr>
            <p:ph type="subTitle" idx="1"/>
          </p:nvPr>
        </p:nvSpPr>
        <p:spPr/>
        <p:txBody>
          <a:bodyPr/>
          <a:lstStyle/>
          <a:p>
            <a:pPr algn="ctr"/>
            <a:r>
              <a:rPr lang="en-US" dirty="0" smtClean="0"/>
              <a:t>COHP 450</a:t>
            </a:r>
            <a:endParaRPr lang="en-US" dirty="0"/>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773431009"/>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68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Study #1</a:t>
            </a:r>
            <a:endParaRPr lang="en-US" dirty="0"/>
          </a:p>
        </p:txBody>
      </p:sp>
      <p:sp>
        <p:nvSpPr>
          <p:cNvPr id="3" name="Content Placeholder 2"/>
          <p:cNvSpPr>
            <a:spLocks noGrp="1"/>
          </p:cNvSpPr>
          <p:nvPr>
            <p:ph idx="1"/>
          </p:nvPr>
        </p:nvSpPr>
        <p:spPr/>
        <p:txBody>
          <a:bodyPr/>
          <a:lstStyle/>
          <a:p>
            <a:pPr marL="0" indent="0">
              <a:buNone/>
            </a:pPr>
            <a:r>
              <a:rPr lang="en-US" dirty="0" smtClean="0"/>
              <a:t>Study #1 provided strong, high quality evidence that was credibly sourced. </a:t>
            </a:r>
          </a:p>
          <a:p>
            <a:endParaRPr lang="en-US" b="1" u="sng" dirty="0" smtClean="0"/>
          </a:p>
          <a:p>
            <a:r>
              <a:rPr lang="en-US" b="1" u="sng" dirty="0" smtClean="0"/>
              <a:t>Criteria:</a:t>
            </a:r>
            <a:r>
              <a:rPr lang="en-US" b="1" dirty="0" smtClean="0"/>
              <a:t>  </a:t>
            </a:r>
            <a:r>
              <a:rPr lang="en-US" dirty="0" smtClean="0"/>
              <a:t>Birth records from 693,592 women with singleton births that were attended by community midwives were examined.</a:t>
            </a:r>
            <a:endParaRPr lang="en-US" b="1" u="sng" dirty="0"/>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558502272"/>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36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Study #2</a:t>
            </a:r>
            <a:endParaRPr lang="en-US" dirty="0"/>
          </a:p>
        </p:txBody>
      </p:sp>
      <p:sp>
        <p:nvSpPr>
          <p:cNvPr id="3" name="Content Placeholder 2"/>
          <p:cNvSpPr>
            <a:spLocks noGrp="1"/>
          </p:cNvSpPr>
          <p:nvPr>
            <p:ph idx="1"/>
          </p:nvPr>
        </p:nvSpPr>
        <p:spPr/>
        <p:txBody>
          <a:bodyPr/>
          <a:lstStyle/>
          <a:p>
            <a:pPr marL="0" indent="0">
              <a:buNone/>
            </a:pPr>
            <a:r>
              <a:rPr lang="en-US" dirty="0" smtClean="0"/>
              <a:t>Study #2 provided evidence of a lower strength and quality when compared with study #1.  Its credibility was also suspect because of potential bias.</a:t>
            </a:r>
          </a:p>
          <a:p>
            <a:pPr marL="0" indent="0">
              <a:buNone/>
            </a:pPr>
            <a:endParaRPr lang="en-US" b="1" dirty="0" smtClean="0"/>
          </a:p>
          <a:p>
            <a:r>
              <a:rPr lang="en-US" b="1" u="sng" dirty="0" smtClean="0"/>
              <a:t>Criteria:</a:t>
            </a:r>
            <a:r>
              <a:rPr lang="en-US" b="1" dirty="0" smtClean="0"/>
              <a:t>  </a:t>
            </a:r>
            <a:r>
              <a:rPr lang="en-US" dirty="0" smtClean="0"/>
              <a:t>Literature search was completed; individuals conducting study chose articles to review in detail; statistical analysis performed based on selected articles.</a:t>
            </a:r>
          </a:p>
          <a:p>
            <a:r>
              <a:rPr lang="en-US" b="1" u="sng" dirty="0" smtClean="0"/>
              <a:t>Search Criteria:</a:t>
            </a:r>
            <a:r>
              <a:rPr lang="en-US" b="1" dirty="0" smtClean="0"/>
              <a:t>  </a:t>
            </a:r>
            <a:r>
              <a:rPr lang="en-US" dirty="0" smtClean="0"/>
              <a:t>home delivery, childbirth, hospital, delivery, obstetric, inpatients</a:t>
            </a:r>
            <a:endParaRPr lang="en-US" b="1" u="sng" dirty="0"/>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2387462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13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Contributions to Evidence-Based Practice</a:t>
            </a:r>
            <a:endParaRPr lang="en-US" dirty="0"/>
          </a:p>
        </p:txBody>
      </p:sp>
      <p:sp>
        <p:nvSpPr>
          <p:cNvPr id="3" name="Text Placeholder 2"/>
          <p:cNvSpPr>
            <a:spLocks noGrp="1"/>
          </p:cNvSpPr>
          <p:nvPr>
            <p:ph idx="1"/>
          </p:nvPr>
        </p:nvSpPr>
        <p:spPr/>
        <p:txBody>
          <a:bodyPr>
            <a:normAutofit/>
          </a:bodyPr>
          <a:lstStyle/>
          <a:p>
            <a:pPr marL="0" indent="0" algn="ctr">
              <a:buNone/>
            </a:pPr>
            <a:endParaRPr lang="en-US" sz="2800" dirty="0" smtClean="0"/>
          </a:p>
          <a:p>
            <a:pPr marL="0" indent="0" algn="ctr">
              <a:buNone/>
            </a:pPr>
            <a:r>
              <a:rPr lang="en-US" sz="2800" dirty="0" smtClean="0"/>
              <a:t>These particular studies do not make specific contributions to evidence-based practice.  </a:t>
            </a:r>
            <a:endParaRPr lang="en-US" sz="2800" dirty="0"/>
          </a:p>
        </p:txBody>
      </p:sp>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553557752"/>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657"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t>Relevance to Practice</a:t>
            </a:r>
            <a:endParaRPr lang="en-US" dirty="0"/>
          </a:p>
        </p:txBody>
      </p:sp>
      <p:sp>
        <p:nvSpPr>
          <p:cNvPr id="8" name="Content Placeholder 7"/>
          <p:cNvSpPr>
            <a:spLocks noGrp="1"/>
          </p:cNvSpPr>
          <p:nvPr>
            <p:ph sz="half" idx="1"/>
          </p:nvPr>
        </p:nvSpPr>
        <p:spPr/>
        <p:txBody>
          <a:bodyPr/>
          <a:lstStyle/>
          <a:p>
            <a:pPr marL="0" indent="0" algn="ctr">
              <a:buNone/>
            </a:pPr>
            <a:r>
              <a:rPr lang="en-US" u="sng" dirty="0" smtClean="0"/>
              <a:t>Communication of Findings</a:t>
            </a:r>
          </a:p>
          <a:p>
            <a:r>
              <a:rPr lang="en-US" sz="2400" dirty="0" smtClean="0"/>
              <a:t>Best communicated through professional journals with an obstetric focus.</a:t>
            </a:r>
            <a:endParaRPr lang="en-US" sz="2400" dirty="0"/>
          </a:p>
        </p:txBody>
      </p:sp>
      <p:sp>
        <p:nvSpPr>
          <p:cNvPr id="9" name="Content Placeholder 8"/>
          <p:cNvSpPr>
            <a:spLocks noGrp="1"/>
          </p:cNvSpPr>
          <p:nvPr>
            <p:ph sz="half" idx="2"/>
          </p:nvPr>
        </p:nvSpPr>
        <p:spPr/>
        <p:txBody>
          <a:bodyPr/>
          <a:lstStyle/>
          <a:p>
            <a:pPr marL="0" indent="0" algn="ctr">
              <a:buNone/>
            </a:pPr>
            <a:r>
              <a:rPr lang="en-US" u="sng" dirty="0" smtClean="0"/>
              <a:t>Implications for </a:t>
            </a:r>
          </a:p>
          <a:p>
            <a:pPr marL="0" indent="0" algn="ctr">
              <a:buNone/>
            </a:pPr>
            <a:r>
              <a:rPr lang="en-US" u="sng" dirty="0" smtClean="0"/>
              <a:t>Practice</a:t>
            </a:r>
          </a:p>
          <a:p>
            <a:r>
              <a:rPr lang="en-US" sz="2400" dirty="0" smtClean="0"/>
              <a:t>More research is needed.</a:t>
            </a:r>
            <a:endParaRPr lang="en-US" sz="2400" dirty="0"/>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203547769"/>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32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Relevance to Practice</a:t>
            </a:r>
            <a:endParaRPr lang="en-US" dirty="0"/>
          </a:p>
        </p:txBody>
      </p:sp>
      <p:sp>
        <p:nvSpPr>
          <p:cNvPr id="9" name="Content Placeholder 8"/>
          <p:cNvSpPr>
            <a:spLocks noGrp="1"/>
          </p:cNvSpPr>
          <p:nvPr>
            <p:ph idx="1"/>
          </p:nvPr>
        </p:nvSpPr>
        <p:spPr/>
        <p:txBody>
          <a:bodyPr/>
          <a:lstStyle/>
          <a:p>
            <a:pPr marL="0" indent="0">
              <a:buNone/>
            </a:pPr>
            <a:r>
              <a:rPr lang="en-US" b="1" u="sng" dirty="0" smtClean="0"/>
              <a:t>Potential </a:t>
            </a:r>
            <a:r>
              <a:rPr lang="en-US" b="1" dirty="0" smtClean="0"/>
              <a:t>Barriers:  </a:t>
            </a:r>
            <a:r>
              <a:rPr lang="en-US" dirty="0" smtClean="0"/>
              <a:t>Bias amongst healthcare providers, ethical considerations (new experimental research)</a:t>
            </a:r>
            <a:endParaRPr lang="en-US" b="1" dirty="0" smtClean="0"/>
          </a:p>
          <a:p>
            <a:pPr marL="0" indent="0">
              <a:buNone/>
            </a:pPr>
            <a:endParaRPr lang="en-US" b="1" dirty="0" smtClean="0"/>
          </a:p>
          <a:p>
            <a:pPr marL="0" indent="0">
              <a:buNone/>
            </a:pPr>
            <a:r>
              <a:rPr lang="en-US" b="1" u="sng" dirty="0" smtClean="0"/>
              <a:t>Additional PICO Question:  </a:t>
            </a:r>
          </a:p>
          <a:p>
            <a:r>
              <a:rPr lang="en-US" dirty="0" smtClean="0"/>
              <a:t>Are primigravida women more likely to experience complications with a home birth when compared to multiparous women?</a:t>
            </a:r>
          </a:p>
          <a:p>
            <a:pPr marL="0" indent="0">
              <a:buNone/>
            </a:pPr>
            <a:endParaRPr lang="en-US" dirty="0" smtClean="0"/>
          </a:p>
          <a:p>
            <a:endParaRPr lang="en-US" dirty="0" smtClean="0"/>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050421432"/>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602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smtClean="0"/>
              <a:t>Thank you for viewing my presentation.</a:t>
            </a:r>
            <a:endParaRPr lang="en-US" dirty="0"/>
          </a:p>
        </p:txBody>
      </p:sp>
      <p:pic>
        <p:nvPicPr>
          <p:cNvPr id="1026" name="Picture 2" descr="Image result for pregnancy bab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1676400"/>
            <a:ext cx="4191000" cy="1638300"/>
          </a:xfrm>
          <a:prstGeom prst="rect">
            <a:avLst/>
          </a:prstGeom>
          <a:noFill/>
          <a:extLst>
            <a:ext uri="{909E8E84-426E-40DD-AFC4-6F175D3DCCD1}">
              <a14:hiddenFill xmlns:a14="http://schemas.microsoft.com/office/drawing/2010/main">
                <a:solidFill>
                  <a:srgbClr val="FFFFFF"/>
                </a:solidFill>
              </a14:hiddenFill>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595295137"/>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67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References</a:t>
            </a:r>
            <a:endParaRPr lang="en-US" dirty="0"/>
          </a:p>
        </p:txBody>
      </p:sp>
      <p:sp>
        <p:nvSpPr>
          <p:cNvPr id="5" name="Content Placeholder 4"/>
          <p:cNvSpPr>
            <a:spLocks noGrp="1"/>
          </p:cNvSpPr>
          <p:nvPr>
            <p:ph idx="1"/>
          </p:nvPr>
        </p:nvSpPr>
        <p:spPr/>
        <p:txBody>
          <a:bodyPr/>
          <a:lstStyle/>
          <a:p>
            <a:pPr marL="0" indent="-457200">
              <a:buNone/>
            </a:pPr>
            <a:r>
              <a:rPr lang="en-US" dirty="0" smtClean="0"/>
              <a:t>Van der Kooy, J., Poeran, J., &amp; De Graaf, J. P. (2011). Planned home birth with community midwives has outcomes as good or better than planned hospital birth. </a:t>
            </a:r>
            <a:r>
              <a:rPr lang="en-US" i="1" dirty="0" smtClean="0"/>
              <a:t>Obstetrical Gynecology, 118, </a:t>
            </a:r>
            <a:r>
              <a:rPr lang="en-US" dirty="0" smtClean="0"/>
              <a:t>1037-1046.</a:t>
            </a:r>
          </a:p>
          <a:p>
            <a:pPr marL="0" indent="-457200">
              <a:buNone/>
            </a:pPr>
            <a:endParaRPr lang="en-US" dirty="0"/>
          </a:p>
          <a:p>
            <a:pPr marL="0" indent="-457200">
              <a:buNone/>
            </a:pPr>
            <a:r>
              <a:rPr lang="en-US" dirty="0" smtClean="0"/>
              <a:t>Wax, J. R., Lucas, L., Lamont, M., Pinette, M. G., Cartin, A., &amp; Blackstone, J. (2010). Maternal and newborn outcomes in planned home birth vs planned hospital births: a metaanalysis. </a:t>
            </a:r>
            <a:r>
              <a:rPr lang="en-US" i="1" dirty="0" smtClean="0"/>
              <a:t>American Journal of Obstetrics &amp; Gynecology. </a:t>
            </a:r>
            <a:r>
              <a:rPr lang="en-US" dirty="0" smtClean="0"/>
              <a:t>doi: 10.1016/j.ajog.2010.05.028</a:t>
            </a:r>
            <a:endParaRPr lang="en-US" dirty="0"/>
          </a:p>
        </p:txBody>
      </p:sp>
    </p:spTree>
    <p:extLst>
      <p:ext uri="{BB962C8B-B14F-4D97-AF65-F5344CB8AC3E}">
        <p14:creationId xmlns:p14="http://schemas.microsoft.com/office/powerpoint/2010/main" val="1492647099"/>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PICO QUESTION</a:t>
            </a:r>
            <a:endParaRPr lang="en-US" u="sng" dirty="0"/>
          </a:p>
        </p:txBody>
      </p:sp>
      <p:sp>
        <p:nvSpPr>
          <p:cNvPr id="3" name="Content Placeholder 2"/>
          <p:cNvSpPr>
            <a:spLocks noGrp="1"/>
          </p:cNvSpPr>
          <p:nvPr>
            <p:ph idx="1"/>
          </p:nvPr>
        </p:nvSpPr>
        <p:spPr/>
        <p:txBody>
          <a:bodyPr/>
          <a:lstStyle/>
          <a:p>
            <a:r>
              <a:rPr lang="en-US" dirty="0" smtClean="0"/>
              <a:t>Are women experiencing an uncomplicated pregnancy who have a planned home birth at increased risk for complications at birth compared with a woman experiencing an uncomplicated pregnancy with a planned hospital birth?</a:t>
            </a:r>
            <a:endParaRPr lang="en-US" dirty="0"/>
          </a:p>
        </p:txBody>
      </p:sp>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814923816"/>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5977"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u="sng" dirty="0" smtClean="0"/>
              <a:t>Literature Review</a:t>
            </a:r>
            <a:endParaRPr lang="en-US" u="sng" dirty="0"/>
          </a:p>
        </p:txBody>
      </p:sp>
      <p:sp>
        <p:nvSpPr>
          <p:cNvPr id="5" name="Content Placeholder 4"/>
          <p:cNvSpPr>
            <a:spLocks noGrp="1"/>
          </p:cNvSpPr>
          <p:nvPr>
            <p:ph sz="half" idx="1"/>
          </p:nvPr>
        </p:nvSpPr>
        <p:spPr/>
        <p:txBody>
          <a:bodyPr>
            <a:normAutofit fontScale="92500" lnSpcReduction="20000"/>
          </a:bodyPr>
          <a:lstStyle/>
          <a:p>
            <a:pPr marL="0" indent="0" algn="ctr">
              <a:buNone/>
            </a:pPr>
            <a:r>
              <a:rPr lang="en-US" b="1" dirty="0" smtClean="0"/>
              <a:t>Engines Used</a:t>
            </a:r>
          </a:p>
          <a:p>
            <a:r>
              <a:rPr lang="en-US" sz="2000" dirty="0" smtClean="0"/>
              <a:t>SmartSearch- Ferris State University Library</a:t>
            </a:r>
          </a:p>
          <a:p>
            <a:r>
              <a:rPr lang="en-US" sz="2000" dirty="0" smtClean="0"/>
              <a:t>PubMed</a:t>
            </a:r>
          </a:p>
          <a:p>
            <a:endParaRPr lang="en-US" sz="2000" dirty="0"/>
          </a:p>
          <a:p>
            <a:pPr marL="0" indent="0" algn="ctr">
              <a:buNone/>
            </a:pPr>
            <a:r>
              <a:rPr lang="en-US" b="1" dirty="0" smtClean="0"/>
              <a:t>Search Words</a:t>
            </a:r>
          </a:p>
          <a:p>
            <a:r>
              <a:rPr lang="en-US" sz="2000" dirty="0"/>
              <a:t>Uncomplicated pregnancy</a:t>
            </a:r>
          </a:p>
          <a:p>
            <a:r>
              <a:rPr lang="en-US" sz="2000" dirty="0"/>
              <a:t>Low-risk pregnancy</a:t>
            </a:r>
          </a:p>
          <a:p>
            <a:r>
              <a:rPr lang="en-US" sz="2000" dirty="0"/>
              <a:t>Home birth</a:t>
            </a:r>
          </a:p>
          <a:p>
            <a:r>
              <a:rPr lang="en-US" sz="2000" dirty="0"/>
              <a:t>Unconventional birth</a:t>
            </a:r>
          </a:p>
          <a:p>
            <a:r>
              <a:rPr lang="en-US" sz="2000" dirty="0"/>
              <a:t>Hospital birth</a:t>
            </a:r>
          </a:p>
          <a:p>
            <a:r>
              <a:rPr lang="en-US" sz="2000" dirty="0"/>
              <a:t>Maternal/child </a:t>
            </a:r>
          </a:p>
          <a:p>
            <a:r>
              <a:rPr lang="en-US" sz="2000" dirty="0"/>
              <a:t>Morbidity/mortality</a:t>
            </a:r>
          </a:p>
          <a:p>
            <a:r>
              <a:rPr lang="en-US" sz="2000" dirty="0"/>
              <a:t>Birth complications</a:t>
            </a:r>
          </a:p>
          <a:p>
            <a:endParaRPr lang="en-US" sz="2000" dirty="0" smtClean="0"/>
          </a:p>
        </p:txBody>
      </p:sp>
      <p:sp>
        <p:nvSpPr>
          <p:cNvPr id="6" name="Content Placeholder 5"/>
          <p:cNvSpPr>
            <a:spLocks noGrp="1"/>
          </p:cNvSpPr>
          <p:nvPr>
            <p:ph sz="half" idx="2"/>
          </p:nvPr>
        </p:nvSpPr>
        <p:spPr/>
        <p:txBody>
          <a:bodyPr>
            <a:normAutofit fontScale="92500" lnSpcReduction="20000"/>
          </a:bodyPr>
          <a:lstStyle/>
          <a:p>
            <a:pPr marL="0" indent="0" algn="ctr">
              <a:buNone/>
            </a:pPr>
            <a:r>
              <a:rPr lang="en-US" b="1" dirty="0" smtClean="0"/>
              <a:t>Results of Search</a:t>
            </a:r>
          </a:p>
          <a:p>
            <a:r>
              <a:rPr lang="en-US" sz="2600" dirty="0" smtClean="0"/>
              <a:t>48 and 60 results returned amongst the two search engines.</a:t>
            </a:r>
          </a:p>
          <a:p>
            <a:r>
              <a:rPr lang="en-US" sz="2600" dirty="0" smtClean="0"/>
              <a:t>Few of the studies were relevant to PICO question.</a:t>
            </a: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086144378"/>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97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u="sng" dirty="0" smtClean="0"/>
              <a:t>RESEARCH ARTICLES</a:t>
            </a:r>
            <a:endParaRPr lang="en-US" u="sng" dirty="0"/>
          </a:p>
        </p:txBody>
      </p:sp>
      <p:sp>
        <p:nvSpPr>
          <p:cNvPr id="12" name="Content Placeholder 11"/>
          <p:cNvSpPr>
            <a:spLocks noGrp="1"/>
          </p:cNvSpPr>
          <p:nvPr>
            <p:ph idx="1"/>
          </p:nvPr>
        </p:nvSpPr>
        <p:spPr/>
        <p:txBody>
          <a:bodyPr/>
          <a:lstStyle/>
          <a:p>
            <a:r>
              <a:rPr lang="en-US" dirty="0" smtClean="0"/>
              <a:t>Study #1:  Planned Home Birth with Community Midwives has Outcomes as Good or Better than Planned Hospital Birth by Mary Ann Faucher, CNM, MPH, PhD</a:t>
            </a:r>
          </a:p>
          <a:p>
            <a:endParaRPr lang="en-US" dirty="0"/>
          </a:p>
          <a:p>
            <a:r>
              <a:rPr lang="en-US" dirty="0" smtClean="0"/>
              <a:t>Study #2:  Maternal and Newborn Outcomes in Planned Home Birth vs Planned Hospital Births: A Metaanalysis by Joseph R. Wax, MD, et al.  </a:t>
            </a:r>
            <a:endParaRPr lang="en-US" dirty="0"/>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4155547752"/>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83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Rationale for Selection</a:t>
            </a:r>
            <a:endParaRPr lang="en-US" u="sng" dirty="0"/>
          </a:p>
        </p:txBody>
      </p:sp>
      <p:sp>
        <p:nvSpPr>
          <p:cNvPr id="3" name="Content Placeholder 2"/>
          <p:cNvSpPr>
            <a:spLocks noGrp="1"/>
          </p:cNvSpPr>
          <p:nvPr>
            <p:ph idx="1"/>
          </p:nvPr>
        </p:nvSpPr>
        <p:spPr/>
        <p:txBody>
          <a:bodyPr/>
          <a:lstStyle/>
          <a:p>
            <a:r>
              <a:rPr lang="en-US" dirty="0" smtClean="0"/>
              <a:t>Both studies answered the PICO question.</a:t>
            </a:r>
          </a:p>
          <a:p>
            <a:endParaRPr lang="en-US" dirty="0" smtClean="0"/>
          </a:p>
          <a:p>
            <a:r>
              <a:rPr lang="en-US" dirty="0" smtClean="0"/>
              <a:t>Study #1- strong evidence and well-designed</a:t>
            </a:r>
          </a:p>
          <a:p>
            <a:endParaRPr lang="en-US" dirty="0" smtClean="0"/>
          </a:p>
          <a:p>
            <a:r>
              <a:rPr lang="en-US" dirty="0" smtClean="0"/>
              <a:t>Study #2- lower-level of evidence and quality</a:t>
            </a:r>
            <a:endParaRPr lang="en-US" dirty="0"/>
          </a:p>
        </p:txBody>
      </p:sp>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831213167"/>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6577"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Study #1</a:t>
            </a:r>
            <a:endParaRPr lang="en-US" dirty="0"/>
          </a:p>
        </p:txBody>
      </p:sp>
      <p:sp>
        <p:nvSpPr>
          <p:cNvPr id="6" name="Content Placeholder 5"/>
          <p:cNvSpPr>
            <a:spLocks noGrp="1"/>
          </p:cNvSpPr>
          <p:nvPr>
            <p:ph idx="1"/>
          </p:nvPr>
        </p:nvSpPr>
        <p:spPr/>
        <p:txBody>
          <a:bodyPr/>
          <a:lstStyle/>
          <a:p>
            <a:r>
              <a:rPr lang="en-US" b="1" u="sng" dirty="0" smtClean="0"/>
              <a:t>Cohort Study:  </a:t>
            </a:r>
            <a:r>
              <a:rPr lang="en-US" dirty="0"/>
              <a:t>U</a:t>
            </a:r>
            <a:r>
              <a:rPr lang="en-US" dirty="0" smtClean="0"/>
              <a:t>sed birth records from </a:t>
            </a:r>
            <a:r>
              <a:rPr lang="en-US" i="1" dirty="0" smtClean="0"/>
              <a:t>The Netherlands Perinatal Registry</a:t>
            </a:r>
            <a:r>
              <a:rPr lang="en-US" dirty="0" smtClean="0"/>
              <a:t>.</a:t>
            </a:r>
          </a:p>
          <a:p>
            <a:endParaRPr lang="en-US" dirty="0" smtClean="0"/>
          </a:p>
          <a:p>
            <a:r>
              <a:rPr lang="en-US" b="1" u="sng" dirty="0" smtClean="0"/>
              <a:t>Theory: </a:t>
            </a:r>
            <a:r>
              <a:rPr lang="en-US" dirty="0" smtClean="0"/>
              <a:t>A planned home birth is comparable to a planned hospital birth.</a:t>
            </a:r>
          </a:p>
          <a:p>
            <a:endParaRPr lang="en-US" dirty="0" smtClean="0"/>
          </a:p>
          <a:p>
            <a:r>
              <a:rPr lang="en-US" dirty="0" smtClean="0"/>
              <a:t>Retrospective Design</a:t>
            </a:r>
          </a:p>
          <a:p>
            <a:endParaRPr lang="en-US" dirty="0" smtClean="0"/>
          </a:p>
          <a:p>
            <a:r>
              <a:rPr lang="en-US" dirty="0" smtClean="0"/>
              <a:t>Analytic Study</a:t>
            </a:r>
          </a:p>
          <a:p>
            <a:endParaRPr lang="en-US" dirty="0"/>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261365311"/>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37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Study #2</a:t>
            </a:r>
            <a:endParaRPr lang="en-US" dirty="0"/>
          </a:p>
        </p:txBody>
      </p:sp>
      <p:sp>
        <p:nvSpPr>
          <p:cNvPr id="3" name="Content Placeholder 2"/>
          <p:cNvSpPr>
            <a:spLocks noGrp="1"/>
          </p:cNvSpPr>
          <p:nvPr>
            <p:ph idx="1"/>
          </p:nvPr>
        </p:nvSpPr>
        <p:spPr/>
        <p:txBody>
          <a:bodyPr/>
          <a:lstStyle/>
          <a:p>
            <a:r>
              <a:rPr lang="en-US" b="1" u="sng" dirty="0" smtClean="0"/>
              <a:t>Meta-analysis:</a:t>
            </a:r>
            <a:r>
              <a:rPr lang="en-US" dirty="0" smtClean="0"/>
              <a:t>  After a systematic review of literature, findings from multiple studies were analyzed.</a:t>
            </a:r>
            <a:endParaRPr lang="en-US" b="1" u="sng" dirty="0" smtClean="0"/>
          </a:p>
          <a:p>
            <a:r>
              <a:rPr lang="en-US" b="1" u="sng" dirty="0" smtClean="0"/>
              <a:t>Theory:</a:t>
            </a:r>
            <a:r>
              <a:rPr lang="en-US" dirty="0" smtClean="0"/>
              <a:t>  Further investigation is needed regarding the relative safety of planned home vs planned hospital delivery.</a:t>
            </a:r>
          </a:p>
          <a:p>
            <a:r>
              <a:rPr lang="en-US" dirty="0" smtClean="0"/>
              <a:t>Retrospective Design</a:t>
            </a:r>
          </a:p>
          <a:p>
            <a:r>
              <a:rPr lang="en-US" dirty="0" smtClean="0"/>
              <a:t>Analytic Study</a:t>
            </a:r>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798278920"/>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87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Findings of Studies</a:t>
            </a:r>
            <a:endParaRPr lang="en-US" dirty="0"/>
          </a:p>
        </p:txBody>
      </p:sp>
      <p:sp>
        <p:nvSpPr>
          <p:cNvPr id="4" name="Content Placeholder 3"/>
          <p:cNvSpPr>
            <a:spLocks noGrp="1"/>
          </p:cNvSpPr>
          <p:nvPr>
            <p:ph sz="half" idx="1"/>
          </p:nvPr>
        </p:nvSpPr>
        <p:spPr/>
        <p:txBody>
          <a:bodyPr/>
          <a:lstStyle/>
          <a:p>
            <a:pPr marL="0" indent="0" algn="ctr">
              <a:buNone/>
            </a:pPr>
            <a:r>
              <a:rPr lang="en-US" b="1" u="sng" dirty="0" smtClean="0"/>
              <a:t>Study #1</a:t>
            </a:r>
          </a:p>
          <a:p>
            <a:pPr marL="0" indent="0" algn="ctr">
              <a:buNone/>
            </a:pPr>
            <a:r>
              <a:rPr lang="en-US" dirty="0" smtClean="0"/>
              <a:t>Mortality outcomes in a  planned home birth are not significantly different when compared to a planned hospital birth.</a:t>
            </a:r>
            <a:endParaRPr lang="en-US" dirty="0"/>
          </a:p>
          <a:p>
            <a:pPr marL="0" indent="0">
              <a:buNone/>
            </a:pPr>
            <a:endParaRPr lang="en-US" dirty="0"/>
          </a:p>
        </p:txBody>
      </p:sp>
      <p:sp>
        <p:nvSpPr>
          <p:cNvPr id="5" name="Content Placeholder 4"/>
          <p:cNvSpPr>
            <a:spLocks noGrp="1"/>
          </p:cNvSpPr>
          <p:nvPr>
            <p:ph sz="half" idx="2"/>
          </p:nvPr>
        </p:nvSpPr>
        <p:spPr/>
        <p:txBody>
          <a:bodyPr/>
          <a:lstStyle/>
          <a:p>
            <a:pPr marL="0" indent="0" algn="ctr">
              <a:buNone/>
            </a:pPr>
            <a:r>
              <a:rPr lang="en-US" b="1" u="sng" dirty="0" smtClean="0"/>
              <a:t>Study #2</a:t>
            </a:r>
          </a:p>
          <a:p>
            <a:pPr marL="0" indent="0" algn="ctr">
              <a:buNone/>
            </a:pPr>
            <a:r>
              <a:rPr lang="en-US" dirty="0" smtClean="0"/>
              <a:t>Planned home birth is associated with an increased rate of neonatal mortality due to less medical intervention.</a:t>
            </a:r>
            <a:endParaRPr lang="en-US" b="1" u="sng" dirty="0"/>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873338550"/>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7417"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Ethical Considerations</a:t>
            </a:r>
            <a:endParaRPr lang="en-US" dirty="0"/>
          </a:p>
        </p:txBody>
      </p:sp>
      <p:sp>
        <p:nvSpPr>
          <p:cNvPr id="3" name="Content Placeholder 2"/>
          <p:cNvSpPr>
            <a:spLocks noGrp="1"/>
          </p:cNvSpPr>
          <p:nvPr>
            <p:ph idx="1"/>
          </p:nvPr>
        </p:nvSpPr>
        <p:spPr/>
        <p:txBody>
          <a:bodyPr/>
          <a:lstStyle/>
          <a:p>
            <a:r>
              <a:rPr lang="en-US" dirty="0" smtClean="0"/>
              <a:t>Minimized in both studies because they were both retrospective.  </a:t>
            </a:r>
          </a:p>
          <a:p>
            <a:r>
              <a:rPr lang="en-US" dirty="0" smtClean="0"/>
              <a:t>Protection of the identity and privacy of those involved in both studies.</a:t>
            </a:r>
          </a:p>
          <a:p>
            <a:endParaRPr lang="en-US" dirty="0" smtClean="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656231643"/>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40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Thatch">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7012</TotalTime>
  <Words>1852</Words>
  <Application>Microsoft Office PowerPoint</Application>
  <PresentationFormat>On-screen Show (4:3)</PresentationFormat>
  <Paragraphs>110</Paragraphs>
  <Slides>16</Slides>
  <Notes>15</Notes>
  <HiddenSlides>0</HiddenSlides>
  <MMClips>15</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Thatch</vt:lpstr>
      <vt:lpstr>Rachal Trigger</vt:lpstr>
      <vt:lpstr>PICO QUESTION</vt:lpstr>
      <vt:lpstr>Literature Review</vt:lpstr>
      <vt:lpstr>RESEARCH ARTICLES</vt:lpstr>
      <vt:lpstr>Rationale for Selection</vt:lpstr>
      <vt:lpstr>Study #1</vt:lpstr>
      <vt:lpstr>Study #2</vt:lpstr>
      <vt:lpstr>Findings of Studies</vt:lpstr>
      <vt:lpstr>Ethical Considerations</vt:lpstr>
      <vt:lpstr>Study #1</vt:lpstr>
      <vt:lpstr>Study #2</vt:lpstr>
      <vt:lpstr>Contributions to Evidence-Based Practice</vt:lpstr>
      <vt:lpstr>Relevance to Practice</vt:lpstr>
      <vt:lpstr>Relevance to Practice</vt:lpstr>
      <vt:lpstr>Thank you for viewing my presentation.</vt:lpstr>
      <vt:lpstr>References</vt:lpstr>
    </vt:vector>
  </TitlesOfParts>
  <Company>MEDCOM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Trigger, Rachal M Ms CIV USA MEDCOM MAMC</dc:creator>
  <cp:lastModifiedBy>Rachal Trigger</cp:lastModifiedBy>
  <cp:revision>49</cp:revision>
  <dcterms:created xsi:type="dcterms:W3CDTF">2015-03-26T21:53:20Z</dcterms:created>
  <dcterms:modified xsi:type="dcterms:W3CDTF">2015-12-06T04:41:19Z</dcterms:modified>
</cp:coreProperties>
</file>