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6" r:id="rId2"/>
    <p:sldId id="260" r:id="rId3"/>
    <p:sldId id="257" r:id="rId4"/>
    <p:sldId id="258" r:id="rId5"/>
    <p:sldId id="259" r:id="rId6"/>
    <p:sldId id="261" r:id="rId7"/>
    <p:sldId id="262" r:id="rId8"/>
    <p:sldId id="263" r:id="rId9"/>
    <p:sldId id="265" r:id="rId10"/>
    <p:sldId id="264"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9449D6-A93E-4FF7-B28C-EA35E9C1F194}" type="datetimeFigureOut">
              <a:rPr lang="en-US" smtClean="0"/>
              <a:t>7/5/2014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A6306C-99D0-4A6D-8ADE-52F825DE24B0}" type="slidenum">
              <a:rPr lang="en-US" smtClean="0"/>
              <a:t>‹#›</a:t>
            </a:fld>
            <a:endParaRPr lang="en-US" dirty="0"/>
          </a:p>
        </p:txBody>
      </p:sp>
    </p:spTree>
    <p:extLst>
      <p:ext uri="{BB962C8B-B14F-4D97-AF65-F5344CB8AC3E}">
        <p14:creationId xmlns:p14="http://schemas.microsoft.com/office/powerpoint/2010/main" val="1261100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 has shown</a:t>
            </a:r>
            <a:r>
              <a:rPr lang="en-US" baseline="0" dirty="0" smtClean="0"/>
              <a:t> pain to be undertreated in the elderly.  It is important that nurses be knowledgeable about pain management in the population in which they serve.</a:t>
            </a:r>
            <a:endParaRPr lang="en-US" dirty="0"/>
          </a:p>
        </p:txBody>
      </p:sp>
      <p:sp>
        <p:nvSpPr>
          <p:cNvPr id="4" name="Slide Number Placeholder 3"/>
          <p:cNvSpPr>
            <a:spLocks noGrp="1"/>
          </p:cNvSpPr>
          <p:nvPr>
            <p:ph type="sldNum" sz="quarter" idx="10"/>
          </p:nvPr>
        </p:nvSpPr>
        <p:spPr/>
        <p:txBody>
          <a:bodyPr/>
          <a:lstStyle/>
          <a:p>
            <a:fld id="{73A6306C-99D0-4A6D-8ADE-52F825DE24B0}" type="slidenum">
              <a:rPr lang="en-US" smtClean="0"/>
              <a:t>1</a:t>
            </a:fld>
            <a:endParaRPr lang="en-US" dirty="0"/>
          </a:p>
        </p:txBody>
      </p:sp>
    </p:spTree>
    <p:extLst>
      <p:ext uri="{BB962C8B-B14F-4D97-AF65-F5344CB8AC3E}">
        <p14:creationId xmlns:p14="http://schemas.microsoft.com/office/powerpoint/2010/main" val="12289576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Adjuvant medications are most</a:t>
            </a:r>
            <a:r>
              <a:rPr lang="en-US" baseline="0" dirty="0" smtClean="0"/>
              <a:t> often used in combination with an analgesic.  In certain cases they are effective alone.  Other medications may be used depending on the type and location of the pain the patient is experiencing.  Cannabinoids are in use, but they have not been tested as thoroughly as other methods (</a:t>
            </a:r>
            <a:r>
              <a:rPr lang="en-US" baseline="0" dirty="0" err="1" smtClean="0"/>
              <a:t>Ebersole</a:t>
            </a:r>
            <a:r>
              <a:rPr lang="en-US" baseline="0" dirty="0" smtClean="0"/>
              <a:t>, Hess, </a:t>
            </a:r>
            <a:r>
              <a:rPr lang="en-US" baseline="0" dirty="0" err="1" smtClean="0"/>
              <a:t>Touhy</a:t>
            </a:r>
            <a:r>
              <a:rPr lang="en-US" baseline="0" dirty="0" smtClean="0"/>
              <a:t>, &amp; Jett, 2012, p. 333).  </a:t>
            </a:r>
            <a:endParaRPr lang="en-US" dirty="0"/>
          </a:p>
        </p:txBody>
      </p:sp>
      <p:sp>
        <p:nvSpPr>
          <p:cNvPr id="4" name="Slide Number Placeholder 3"/>
          <p:cNvSpPr>
            <a:spLocks noGrp="1"/>
          </p:cNvSpPr>
          <p:nvPr>
            <p:ph type="sldNum" sz="quarter" idx="10"/>
          </p:nvPr>
        </p:nvSpPr>
        <p:spPr/>
        <p:txBody>
          <a:bodyPr/>
          <a:lstStyle/>
          <a:p>
            <a:fld id="{73A6306C-99D0-4A6D-8ADE-52F825DE24B0}" type="slidenum">
              <a:rPr lang="en-US" smtClean="0"/>
              <a:t>12</a:t>
            </a:fld>
            <a:endParaRPr lang="en-US" dirty="0"/>
          </a:p>
        </p:txBody>
      </p:sp>
    </p:spTree>
    <p:extLst>
      <p:ext uri="{BB962C8B-B14F-4D97-AF65-F5344CB8AC3E}">
        <p14:creationId xmlns:p14="http://schemas.microsoft.com/office/powerpoint/2010/main" val="3760883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different types of non-pharmacological pain relief measures.  Those listed above</a:t>
            </a:r>
            <a:r>
              <a:rPr lang="en-US" baseline="0" dirty="0" smtClean="0"/>
              <a:t> are just a few examples.  The data to support the effectiveness of some measures is varied.  Some measures will be effective with one person but not another.  Non-pharmacological pain relief measures are gaining support in Western medicine, with some insurers even paying for treatments (</a:t>
            </a:r>
            <a:r>
              <a:rPr lang="en-US" baseline="0" dirty="0" err="1" smtClean="0"/>
              <a:t>Ebersole</a:t>
            </a:r>
            <a:r>
              <a:rPr lang="en-US" baseline="0" dirty="0" smtClean="0"/>
              <a:t>, Hess, </a:t>
            </a:r>
            <a:r>
              <a:rPr lang="en-US" baseline="0" dirty="0" err="1" smtClean="0"/>
              <a:t>Touhy</a:t>
            </a:r>
            <a:r>
              <a:rPr lang="en-US" baseline="0" dirty="0" smtClean="0"/>
              <a:t>, &amp; Jett, 2012, p. 333-334).  </a:t>
            </a:r>
            <a:endParaRPr lang="en-US" dirty="0"/>
          </a:p>
        </p:txBody>
      </p:sp>
      <p:sp>
        <p:nvSpPr>
          <p:cNvPr id="4" name="Slide Number Placeholder 3"/>
          <p:cNvSpPr>
            <a:spLocks noGrp="1"/>
          </p:cNvSpPr>
          <p:nvPr>
            <p:ph type="sldNum" sz="quarter" idx="10"/>
          </p:nvPr>
        </p:nvSpPr>
        <p:spPr/>
        <p:txBody>
          <a:bodyPr/>
          <a:lstStyle/>
          <a:p>
            <a:fld id="{73A6306C-99D0-4A6D-8ADE-52F825DE24B0}" type="slidenum">
              <a:rPr lang="en-US" smtClean="0"/>
              <a:t>13</a:t>
            </a:fld>
            <a:endParaRPr lang="en-US" dirty="0"/>
          </a:p>
        </p:txBody>
      </p:sp>
    </p:spTree>
    <p:extLst>
      <p:ext uri="{BB962C8B-B14F-4D97-AF65-F5344CB8AC3E}">
        <p14:creationId xmlns:p14="http://schemas.microsoft.com/office/powerpoint/2010/main" val="3239275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Ebersole</a:t>
            </a:r>
            <a:r>
              <a:rPr lang="en-US" dirty="0" smtClean="0"/>
              <a:t>, Hess, </a:t>
            </a:r>
            <a:r>
              <a:rPr lang="en-US" dirty="0" err="1" smtClean="0"/>
              <a:t>Touhy</a:t>
            </a:r>
            <a:r>
              <a:rPr lang="en-US" dirty="0" smtClean="0"/>
              <a:t>, &amp; Jett, 2012, p. 323-324)</a:t>
            </a:r>
            <a:endParaRPr lang="en-US" dirty="0"/>
          </a:p>
        </p:txBody>
      </p:sp>
      <p:sp>
        <p:nvSpPr>
          <p:cNvPr id="4" name="Slide Number Placeholder 3"/>
          <p:cNvSpPr>
            <a:spLocks noGrp="1"/>
          </p:cNvSpPr>
          <p:nvPr>
            <p:ph type="sldNum" sz="quarter" idx="10"/>
          </p:nvPr>
        </p:nvSpPr>
        <p:spPr/>
        <p:txBody>
          <a:bodyPr/>
          <a:lstStyle/>
          <a:p>
            <a:fld id="{73A6306C-99D0-4A6D-8ADE-52F825DE24B0}" type="slidenum">
              <a:rPr lang="en-US" smtClean="0"/>
              <a:t>2</a:t>
            </a:fld>
            <a:endParaRPr lang="en-US" dirty="0"/>
          </a:p>
        </p:txBody>
      </p:sp>
    </p:spTree>
    <p:extLst>
      <p:ext uri="{BB962C8B-B14F-4D97-AF65-F5344CB8AC3E}">
        <p14:creationId xmlns:p14="http://schemas.microsoft.com/office/powerpoint/2010/main" val="3508028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Ebersole</a:t>
            </a:r>
            <a:r>
              <a:rPr lang="en-US" dirty="0" smtClean="0"/>
              <a:t>,</a:t>
            </a:r>
            <a:r>
              <a:rPr lang="en-US" baseline="0" dirty="0" smtClean="0"/>
              <a:t> Hess, </a:t>
            </a:r>
            <a:r>
              <a:rPr lang="en-US" baseline="0" dirty="0" err="1" smtClean="0"/>
              <a:t>Touhy</a:t>
            </a:r>
            <a:r>
              <a:rPr lang="en-US" baseline="0" dirty="0" smtClean="0"/>
              <a:t>, &amp; Jett, 2012, p. 324)</a:t>
            </a:r>
            <a:endParaRPr lang="en-US" dirty="0"/>
          </a:p>
        </p:txBody>
      </p:sp>
      <p:sp>
        <p:nvSpPr>
          <p:cNvPr id="4" name="Slide Number Placeholder 3"/>
          <p:cNvSpPr>
            <a:spLocks noGrp="1"/>
          </p:cNvSpPr>
          <p:nvPr>
            <p:ph type="sldNum" sz="quarter" idx="10"/>
          </p:nvPr>
        </p:nvSpPr>
        <p:spPr/>
        <p:txBody>
          <a:bodyPr/>
          <a:lstStyle/>
          <a:p>
            <a:fld id="{73A6306C-99D0-4A6D-8ADE-52F825DE24B0}" type="slidenum">
              <a:rPr lang="en-US" smtClean="0"/>
              <a:t>3</a:t>
            </a:fld>
            <a:endParaRPr lang="en-US" dirty="0"/>
          </a:p>
        </p:txBody>
      </p:sp>
    </p:spTree>
    <p:extLst>
      <p:ext uri="{BB962C8B-B14F-4D97-AF65-F5344CB8AC3E}">
        <p14:creationId xmlns:p14="http://schemas.microsoft.com/office/powerpoint/2010/main" val="2948308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the responsibility of the nurse to assess, recognize, and intervene to provide comfort to patients having pain.  The importance of this becomes especially clear when considering the consequences of untreated </a:t>
            </a:r>
            <a:r>
              <a:rPr lang="en-US" baseline="0" dirty="0" smtClean="0"/>
              <a:t>pain (</a:t>
            </a:r>
            <a:r>
              <a:rPr lang="en-US" baseline="0" dirty="0" err="1" smtClean="0"/>
              <a:t>Ebersole</a:t>
            </a:r>
            <a:r>
              <a:rPr lang="en-US" baseline="0" dirty="0" smtClean="0"/>
              <a:t>, Hess, </a:t>
            </a:r>
            <a:r>
              <a:rPr lang="en-US" baseline="0" dirty="0" err="1" smtClean="0"/>
              <a:t>Touhy</a:t>
            </a:r>
            <a:r>
              <a:rPr lang="en-US" baseline="0" dirty="0" smtClean="0"/>
              <a:t>, &amp; Jett, 2012, p. 324).  </a:t>
            </a:r>
          </a:p>
        </p:txBody>
      </p:sp>
      <p:sp>
        <p:nvSpPr>
          <p:cNvPr id="4" name="Slide Number Placeholder 3"/>
          <p:cNvSpPr>
            <a:spLocks noGrp="1"/>
          </p:cNvSpPr>
          <p:nvPr>
            <p:ph type="sldNum" sz="quarter" idx="10"/>
          </p:nvPr>
        </p:nvSpPr>
        <p:spPr/>
        <p:txBody>
          <a:bodyPr/>
          <a:lstStyle/>
          <a:p>
            <a:fld id="{73A6306C-99D0-4A6D-8ADE-52F825DE24B0}" type="slidenum">
              <a:rPr lang="en-US" smtClean="0"/>
              <a:t>4</a:t>
            </a:fld>
            <a:endParaRPr lang="en-US" dirty="0"/>
          </a:p>
        </p:txBody>
      </p:sp>
    </p:spTree>
    <p:extLst>
      <p:ext uri="{BB962C8B-B14F-4D97-AF65-F5344CB8AC3E}">
        <p14:creationId xmlns:p14="http://schemas.microsoft.com/office/powerpoint/2010/main" val="2647658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Ebersole</a:t>
            </a:r>
            <a:r>
              <a:rPr lang="en-US" dirty="0" smtClean="0"/>
              <a:t>, Hess, </a:t>
            </a:r>
            <a:r>
              <a:rPr lang="en-US" dirty="0" err="1" smtClean="0"/>
              <a:t>Touhy</a:t>
            </a:r>
            <a:r>
              <a:rPr lang="en-US" dirty="0" smtClean="0"/>
              <a:t>, &amp; Jett, 2012, p. 328)</a:t>
            </a:r>
            <a:endParaRPr lang="en-US" dirty="0"/>
          </a:p>
        </p:txBody>
      </p:sp>
      <p:sp>
        <p:nvSpPr>
          <p:cNvPr id="4" name="Slide Number Placeholder 3"/>
          <p:cNvSpPr>
            <a:spLocks noGrp="1"/>
          </p:cNvSpPr>
          <p:nvPr>
            <p:ph type="sldNum" sz="quarter" idx="10"/>
          </p:nvPr>
        </p:nvSpPr>
        <p:spPr/>
        <p:txBody>
          <a:bodyPr/>
          <a:lstStyle/>
          <a:p>
            <a:fld id="{73A6306C-99D0-4A6D-8ADE-52F825DE24B0}" type="slidenum">
              <a:rPr lang="en-US" smtClean="0"/>
              <a:t>5</a:t>
            </a:fld>
            <a:endParaRPr lang="en-US" dirty="0"/>
          </a:p>
        </p:txBody>
      </p:sp>
    </p:spTree>
    <p:extLst>
      <p:ext uri="{BB962C8B-B14F-4D97-AF65-F5344CB8AC3E}">
        <p14:creationId xmlns:p14="http://schemas.microsoft.com/office/powerpoint/2010/main" val="2384216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Ebersole</a:t>
            </a:r>
            <a:r>
              <a:rPr lang="en-US" dirty="0" smtClean="0"/>
              <a:t>, Hess, </a:t>
            </a:r>
            <a:r>
              <a:rPr lang="en-US" dirty="0" err="1" smtClean="0"/>
              <a:t>Touhy</a:t>
            </a:r>
            <a:r>
              <a:rPr lang="en-US" dirty="0" smtClean="0"/>
              <a:t>, &amp; Jett, 2012, p. 328)</a:t>
            </a:r>
            <a:endParaRPr lang="en-US" dirty="0"/>
          </a:p>
        </p:txBody>
      </p:sp>
      <p:sp>
        <p:nvSpPr>
          <p:cNvPr id="4" name="Slide Number Placeholder 3"/>
          <p:cNvSpPr>
            <a:spLocks noGrp="1"/>
          </p:cNvSpPr>
          <p:nvPr>
            <p:ph type="sldNum" sz="quarter" idx="10"/>
          </p:nvPr>
        </p:nvSpPr>
        <p:spPr/>
        <p:txBody>
          <a:bodyPr/>
          <a:lstStyle/>
          <a:p>
            <a:fld id="{73A6306C-99D0-4A6D-8ADE-52F825DE24B0}" type="slidenum">
              <a:rPr lang="en-US" smtClean="0"/>
              <a:t>6</a:t>
            </a:fld>
            <a:endParaRPr lang="en-US" dirty="0"/>
          </a:p>
        </p:txBody>
      </p:sp>
    </p:spTree>
    <p:extLst>
      <p:ext uri="{BB962C8B-B14F-4D97-AF65-F5344CB8AC3E}">
        <p14:creationId xmlns:p14="http://schemas.microsoft.com/office/powerpoint/2010/main" val="1946834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(Wong-Baker</a:t>
            </a:r>
            <a:r>
              <a:rPr lang="en-US" baseline="0" dirty="0" smtClean="0"/>
              <a:t> Faces Foundation, 2014)</a:t>
            </a:r>
            <a:endParaRPr lang="en-US" dirty="0"/>
          </a:p>
        </p:txBody>
      </p:sp>
      <p:sp>
        <p:nvSpPr>
          <p:cNvPr id="4" name="Slide Number Placeholder 3"/>
          <p:cNvSpPr>
            <a:spLocks noGrp="1"/>
          </p:cNvSpPr>
          <p:nvPr>
            <p:ph type="sldNum" sz="quarter" idx="10"/>
          </p:nvPr>
        </p:nvSpPr>
        <p:spPr/>
        <p:txBody>
          <a:bodyPr/>
          <a:lstStyle/>
          <a:p>
            <a:fld id="{73A6306C-99D0-4A6D-8ADE-52F825DE24B0}" type="slidenum">
              <a:rPr lang="en-US" smtClean="0"/>
              <a:t>7</a:t>
            </a:fld>
            <a:endParaRPr lang="en-US" dirty="0"/>
          </a:p>
        </p:txBody>
      </p:sp>
    </p:spTree>
    <p:extLst>
      <p:ext uri="{BB962C8B-B14F-4D97-AF65-F5344CB8AC3E}">
        <p14:creationId xmlns:p14="http://schemas.microsoft.com/office/powerpoint/2010/main" val="1876339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Assessing pain in</a:t>
            </a:r>
            <a:r>
              <a:rPr lang="en-US" baseline="0" dirty="0" smtClean="0"/>
              <a:t> persons with communication difficulties can be a challenge.  However, careful observance for the above cues can help the nurse recognize and treat pain (</a:t>
            </a:r>
            <a:r>
              <a:rPr lang="en-US" baseline="0" dirty="0" err="1" smtClean="0"/>
              <a:t>Ebersole</a:t>
            </a:r>
            <a:r>
              <a:rPr lang="en-US" baseline="0" dirty="0" smtClean="0"/>
              <a:t>, Hess, </a:t>
            </a:r>
            <a:r>
              <a:rPr lang="en-US" baseline="0" dirty="0" err="1" smtClean="0"/>
              <a:t>Touhy</a:t>
            </a:r>
            <a:r>
              <a:rPr lang="en-US" baseline="0" dirty="0" smtClean="0"/>
              <a:t>, &amp; Jett, 2012, p. 326).  </a:t>
            </a:r>
            <a:endParaRPr lang="en-US" dirty="0"/>
          </a:p>
        </p:txBody>
      </p:sp>
      <p:sp>
        <p:nvSpPr>
          <p:cNvPr id="4" name="Slide Number Placeholder 3"/>
          <p:cNvSpPr>
            <a:spLocks noGrp="1"/>
          </p:cNvSpPr>
          <p:nvPr>
            <p:ph type="sldNum" sz="quarter" idx="10"/>
          </p:nvPr>
        </p:nvSpPr>
        <p:spPr/>
        <p:txBody>
          <a:bodyPr/>
          <a:lstStyle/>
          <a:p>
            <a:fld id="{73A6306C-99D0-4A6D-8ADE-52F825DE24B0}" type="slidenum">
              <a:rPr lang="en-US" smtClean="0"/>
              <a:t>10</a:t>
            </a:fld>
            <a:endParaRPr lang="en-US" dirty="0"/>
          </a:p>
        </p:txBody>
      </p:sp>
    </p:spTree>
    <p:extLst>
      <p:ext uri="{BB962C8B-B14F-4D97-AF65-F5344CB8AC3E}">
        <p14:creationId xmlns:p14="http://schemas.microsoft.com/office/powerpoint/2010/main" val="2379246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Ebersole</a:t>
            </a:r>
            <a:r>
              <a:rPr lang="en-US" dirty="0" smtClean="0"/>
              <a:t>,</a:t>
            </a:r>
            <a:r>
              <a:rPr lang="en-US" baseline="0" dirty="0" smtClean="0"/>
              <a:t> Hess, </a:t>
            </a:r>
            <a:r>
              <a:rPr lang="en-US" baseline="0" dirty="0" err="1" smtClean="0"/>
              <a:t>Touhy</a:t>
            </a:r>
            <a:r>
              <a:rPr lang="en-US" baseline="0" dirty="0" smtClean="0"/>
              <a:t>, &amp; Jett, 2012, p. 331-332)</a:t>
            </a:r>
            <a:endParaRPr lang="en-US" dirty="0"/>
          </a:p>
        </p:txBody>
      </p:sp>
      <p:sp>
        <p:nvSpPr>
          <p:cNvPr id="4" name="Slide Number Placeholder 3"/>
          <p:cNvSpPr>
            <a:spLocks noGrp="1"/>
          </p:cNvSpPr>
          <p:nvPr>
            <p:ph type="sldNum" sz="quarter" idx="10"/>
          </p:nvPr>
        </p:nvSpPr>
        <p:spPr/>
        <p:txBody>
          <a:bodyPr/>
          <a:lstStyle/>
          <a:p>
            <a:fld id="{73A6306C-99D0-4A6D-8ADE-52F825DE24B0}" type="slidenum">
              <a:rPr lang="en-US" smtClean="0"/>
              <a:t>11</a:t>
            </a:fld>
            <a:endParaRPr lang="en-US" dirty="0"/>
          </a:p>
        </p:txBody>
      </p:sp>
    </p:spTree>
    <p:extLst>
      <p:ext uri="{BB962C8B-B14F-4D97-AF65-F5344CB8AC3E}">
        <p14:creationId xmlns:p14="http://schemas.microsoft.com/office/powerpoint/2010/main" val="4163116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E00570-CCB2-4365-97AB-FF17BED85437}" type="datetimeFigureOut">
              <a:rPr lang="en-US" smtClean="0"/>
              <a:t>7/5/2014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67A27A-4B89-48D5-A260-A0D8726B4853}" type="slidenum">
              <a:rPr lang="en-US" smtClean="0"/>
              <a:t>‹#›</a:t>
            </a:fld>
            <a:endParaRPr lang="en-US" dirty="0"/>
          </a:p>
        </p:txBody>
      </p:sp>
    </p:spTree>
    <p:extLst>
      <p:ext uri="{BB962C8B-B14F-4D97-AF65-F5344CB8AC3E}">
        <p14:creationId xmlns:p14="http://schemas.microsoft.com/office/powerpoint/2010/main" val="3448812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E00570-CCB2-4365-97AB-FF17BED85437}" type="datetimeFigureOut">
              <a:rPr lang="en-US" smtClean="0"/>
              <a:t>7/5/2014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67A27A-4B89-48D5-A260-A0D8726B4853}" type="slidenum">
              <a:rPr lang="en-US" smtClean="0"/>
              <a:t>‹#›</a:t>
            </a:fld>
            <a:endParaRPr lang="en-US" dirty="0"/>
          </a:p>
        </p:txBody>
      </p:sp>
    </p:spTree>
    <p:extLst>
      <p:ext uri="{BB962C8B-B14F-4D97-AF65-F5344CB8AC3E}">
        <p14:creationId xmlns:p14="http://schemas.microsoft.com/office/powerpoint/2010/main" val="655132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E00570-CCB2-4365-97AB-FF17BED85437}" type="datetimeFigureOut">
              <a:rPr lang="en-US" smtClean="0"/>
              <a:t>7/5/2014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67A27A-4B89-48D5-A260-A0D8726B4853}" type="slidenum">
              <a:rPr lang="en-US" smtClean="0"/>
              <a:t>‹#›</a:t>
            </a:fld>
            <a:endParaRPr lang="en-US" dirty="0"/>
          </a:p>
        </p:txBody>
      </p:sp>
    </p:spTree>
    <p:extLst>
      <p:ext uri="{BB962C8B-B14F-4D97-AF65-F5344CB8AC3E}">
        <p14:creationId xmlns:p14="http://schemas.microsoft.com/office/powerpoint/2010/main" val="1830247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E00570-CCB2-4365-97AB-FF17BED85437}" type="datetimeFigureOut">
              <a:rPr lang="en-US" smtClean="0"/>
              <a:t>7/5/2014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67A27A-4B89-48D5-A260-A0D8726B4853}" type="slidenum">
              <a:rPr lang="en-US" smtClean="0"/>
              <a:t>‹#›</a:t>
            </a:fld>
            <a:endParaRPr lang="en-US" dirty="0"/>
          </a:p>
        </p:txBody>
      </p:sp>
    </p:spTree>
    <p:extLst>
      <p:ext uri="{BB962C8B-B14F-4D97-AF65-F5344CB8AC3E}">
        <p14:creationId xmlns:p14="http://schemas.microsoft.com/office/powerpoint/2010/main" val="3121395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E00570-CCB2-4365-97AB-FF17BED85437}" type="datetimeFigureOut">
              <a:rPr lang="en-US" smtClean="0"/>
              <a:t>7/5/2014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67A27A-4B89-48D5-A260-A0D8726B4853}" type="slidenum">
              <a:rPr lang="en-US" smtClean="0"/>
              <a:t>‹#›</a:t>
            </a:fld>
            <a:endParaRPr lang="en-US" dirty="0"/>
          </a:p>
        </p:txBody>
      </p:sp>
    </p:spTree>
    <p:extLst>
      <p:ext uri="{BB962C8B-B14F-4D97-AF65-F5344CB8AC3E}">
        <p14:creationId xmlns:p14="http://schemas.microsoft.com/office/powerpoint/2010/main" val="2433766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E00570-CCB2-4365-97AB-FF17BED85437}" type="datetimeFigureOut">
              <a:rPr lang="en-US" smtClean="0"/>
              <a:t>7/5/2014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67A27A-4B89-48D5-A260-A0D8726B4853}" type="slidenum">
              <a:rPr lang="en-US" smtClean="0"/>
              <a:t>‹#›</a:t>
            </a:fld>
            <a:endParaRPr lang="en-US" dirty="0"/>
          </a:p>
        </p:txBody>
      </p:sp>
    </p:spTree>
    <p:extLst>
      <p:ext uri="{BB962C8B-B14F-4D97-AF65-F5344CB8AC3E}">
        <p14:creationId xmlns:p14="http://schemas.microsoft.com/office/powerpoint/2010/main" val="2005240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E00570-CCB2-4365-97AB-FF17BED85437}" type="datetimeFigureOut">
              <a:rPr lang="en-US" smtClean="0"/>
              <a:t>7/5/2014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67A27A-4B89-48D5-A260-A0D8726B4853}" type="slidenum">
              <a:rPr lang="en-US" smtClean="0"/>
              <a:t>‹#›</a:t>
            </a:fld>
            <a:endParaRPr lang="en-US" dirty="0"/>
          </a:p>
        </p:txBody>
      </p:sp>
    </p:spTree>
    <p:extLst>
      <p:ext uri="{BB962C8B-B14F-4D97-AF65-F5344CB8AC3E}">
        <p14:creationId xmlns:p14="http://schemas.microsoft.com/office/powerpoint/2010/main" val="257180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E00570-CCB2-4365-97AB-FF17BED85437}" type="datetimeFigureOut">
              <a:rPr lang="en-US" smtClean="0"/>
              <a:t>7/5/2014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67A27A-4B89-48D5-A260-A0D8726B4853}" type="slidenum">
              <a:rPr lang="en-US" smtClean="0"/>
              <a:t>‹#›</a:t>
            </a:fld>
            <a:endParaRPr lang="en-US" dirty="0"/>
          </a:p>
        </p:txBody>
      </p:sp>
    </p:spTree>
    <p:extLst>
      <p:ext uri="{BB962C8B-B14F-4D97-AF65-F5344CB8AC3E}">
        <p14:creationId xmlns:p14="http://schemas.microsoft.com/office/powerpoint/2010/main" val="165574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E00570-CCB2-4365-97AB-FF17BED85437}" type="datetimeFigureOut">
              <a:rPr lang="en-US" smtClean="0"/>
              <a:t>7/5/2014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67A27A-4B89-48D5-A260-A0D8726B4853}" type="slidenum">
              <a:rPr lang="en-US" smtClean="0"/>
              <a:t>‹#›</a:t>
            </a:fld>
            <a:endParaRPr lang="en-US" dirty="0"/>
          </a:p>
        </p:txBody>
      </p:sp>
    </p:spTree>
    <p:extLst>
      <p:ext uri="{BB962C8B-B14F-4D97-AF65-F5344CB8AC3E}">
        <p14:creationId xmlns:p14="http://schemas.microsoft.com/office/powerpoint/2010/main" val="4114949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00570-CCB2-4365-97AB-FF17BED85437}" type="datetimeFigureOut">
              <a:rPr lang="en-US" smtClean="0"/>
              <a:t>7/5/2014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67A27A-4B89-48D5-A260-A0D8726B4853}" type="slidenum">
              <a:rPr lang="en-US" smtClean="0"/>
              <a:t>‹#›</a:t>
            </a:fld>
            <a:endParaRPr lang="en-US" dirty="0"/>
          </a:p>
        </p:txBody>
      </p:sp>
    </p:spTree>
    <p:extLst>
      <p:ext uri="{BB962C8B-B14F-4D97-AF65-F5344CB8AC3E}">
        <p14:creationId xmlns:p14="http://schemas.microsoft.com/office/powerpoint/2010/main" val="534579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00570-CCB2-4365-97AB-FF17BED85437}" type="datetimeFigureOut">
              <a:rPr lang="en-US" smtClean="0"/>
              <a:t>7/5/2014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67A27A-4B89-48D5-A260-A0D8726B4853}" type="slidenum">
              <a:rPr lang="en-US" smtClean="0"/>
              <a:t>‹#›</a:t>
            </a:fld>
            <a:endParaRPr lang="en-US" dirty="0"/>
          </a:p>
        </p:txBody>
      </p:sp>
    </p:spTree>
    <p:extLst>
      <p:ext uri="{BB962C8B-B14F-4D97-AF65-F5344CB8AC3E}">
        <p14:creationId xmlns:p14="http://schemas.microsoft.com/office/powerpoint/2010/main" val="306565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00570-CCB2-4365-97AB-FF17BED85437}" type="datetimeFigureOut">
              <a:rPr lang="en-US" smtClean="0"/>
              <a:t>7/5/2014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7A27A-4B89-48D5-A260-A0D8726B4853}" type="slidenum">
              <a:rPr lang="en-US" smtClean="0"/>
              <a:t>‹#›</a:t>
            </a:fld>
            <a:endParaRPr lang="en-US" dirty="0"/>
          </a:p>
        </p:txBody>
      </p:sp>
    </p:spTree>
    <p:extLst>
      <p:ext uri="{BB962C8B-B14F-4D97-AF65-F5344CB8AC3E}">
        <p14:creationId xmlns:p14="http://schemas.microsoft.com/office/powerpoint/2010/main" val="1236225736"/>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4436" y="842538"/>
            <a:ext cx="7772400" cy="1470025"/>
          </a:xfrm>
        </p:spPr>
        <p:style>
          <a:lnRef idx="1">
            <a:schemeClr val="accent3"/>
          </a:lnRef>
          <a:fillRef idx="3">
            <a:schemeClr val="accent3"/>
          </a:fillRef>
          <a:effectRef idx="2">
            <a:schemeClr val="accent3"/>
          </a:effectRef>
          <a:fontRef idx="minor">
            <a:schemeClr val="lt1"/>
          </a:fontRef>
        </p:style>
        <p:txBody>
          <a:bodyPr/>
          <a:lstStyle/>
          <a:p>
            <a:r>
              <a:rPr lang="en-US" dirty="0" smtClean="0"/>
              <a:t>Pain in the Older Adult</a:t>
            </a:r>
            <a:br>
              <a:rPr lang="en-US" dirty="0" smtClean="0"/>
            </a:br>
            <a:r>
              <a:rPr lang="en-US" sz="1800" dirty="0" smtClean="0"/>
              <a:t>Rachal</a:t>
            </a:r>
            <a:r>
              <a:rPr lang="en-US" sz="1800" dirty="0" smtClean="0"/>
              <a:t> Trigger</a:t>
            </a:r>
            <a:endParaRPr lang="en-US" sz="1800" dirty="0"/>
          </a:p>
        </p:txBody>
      </p:sp>
      <p:sp>
        <p:nvSpPr>
          <p:cNvPr id="3" name="Subtitle 2"/>
          <p:cNvSpPr>
            <a:spLocks noGrp="1"/>
          </p:cNvSpPr>
          <p:nvPr>
            <p:ph type="subTitle" idx="1"/>
          </p:nvPr>
        </p:nvSpPr>
        <p:spPr>
          <a:xfrm>
            <a:off x="1371600" y="3276600"/>
            <a:ext cx="6400800" cy="1752600"/>
          </a:xfrm>
        </p:spPr>
        <p:txBody>
          <a:bodyPr/>
          <a:lstStyle/>
          <a:p>
            <a:r>
              <a:rPr lang="en-US" dirty="0" smtClean="0"/>
              <a:t>Pain Defined:</a:t>
            </a:r>
          </a:p>
          <a:p>
            <a:r>
              <a:rPr lang="en-US" sz="1800" dirty="0" smtClean="0"/>
              <a:t>“an unpleasant sensory and emotional experience associated with actual or potential tissue damage…always subjective…a sensation…always unpleasant” (</a:t>
            </a:r>
            <a:r>
              <a:rPr lang="en-US" sz="1800" dirty="0" smtClean="0"/>
              <a:t>Ebersole</a:t>
            </a:r>
            <a:r>
              <a:rPr lang="en-US" sz="1800" dirty="0" smtClean="0"/>
              <a:t>, Hess, </a:t>
            </a:r>
            <a:r>
              <a:rPr lang="en-US" sz="1800" dirty="0" smtClean="0"/>
              <a:t>Touhy</a:t>
            </a:r>
            <a:r>
              <a:rPr lang="en-US" sz="1800" dirty="0" smtClean="0"/>
              <a:t>, &amp; Jett, 2012, p. 323).</a:t>
            </a:r>
            <a:endParaRPr lang="en-US" sz="1800" dirty="0"/>
          </a:p>
        </p:txBody>
      </p:sp>
    </p:spTree>
    <p:extLst>
      <p:ext uri="{BB962C8B-B14F-4D97-AF65-F5344CB8AC3E}">
        <p14:creationId xmlns:p14="http://schemas.microsoft.com/office/powerpoint/2010/main" val="581857695"/>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en-US" dirty="0" smtClean="0"/>
              <a:t>Pain Cues in Persons with Communication Difficulties</a:t>
            </a:r>
            <a:endParaRPr lang="en-US" dirty="0"/>
          </a:p>
        </p:txBody>
      </p:sp>
      <p:sp>
        <p:nvSpPr>
          <p:cNvPr id="3" name="Content Placeholder 2"/>
          <p:cNvSpPr>
            <a:spLocks noGrp="1"/>
          </p:cNvSpPr>
          <p:nvPr>
            <p:ph idx="1"/>
          </p:nvPr>
        </p:nvSpPr>
        <p:spPr/>
        <p:txBody>
          <a:bodyPr>
            <a:noAutofit/>
          </a:bodyPr>
          <a:lstStyle/>
          <a:p>
            <a:r>
              <a:rPr lang="en-US" sz="2800" b="1" u="sng" dirty="0" smtClean="0"/>
              <a:t>Changes in Behavior:</a:t>
            </a:r>
            <a:r>
              <a:rPr lang="en-US" sz="2800" dirty="0" smtClean="0"/>
              <a:t>  restlessness, agitation, repetitive movements, clenching teeth or hands, guarding</a:t>
            </a:r>
          </a:p>
          <a:p>
            <a:r>
              <a:rPr lang="en-US" sz="2800" b="1" u="sng" dirty="0" smtClean="0"/>
              <a:t>Activities of Daily Living:</a:t>
            </a:r>
            <a:r>
              <a:rPr lang="en-US" sz="2800" dirty="0" smtClean="0"/>
              <a:t>  sudden resistance to help from others, decreased appetite, decreased sleep</a:t>
            </a:r>
          </a:p>
          <a:p>
            <a:r>
              <a:rPr lang="en-US" sz="2800" b="1" u="sng" dirty="0" smtClean="0"/>
              <a:t>Vocalizations:</a:t>
            </a:r>
            <a:r>
              <a:rPr lang="en-US" sz="2800" dirty="0" smtClean="0"/>
              <a:t>  groans, moans, or cries for unknown reasons, an increase or decrease in usual vocalizations</a:t>
            </a:r>
          </a:p>
          <a:p>
            <a:r>
              <a:rPr lang="en-US" sz="2800" b="1" u="sng" dirty="0" smtClean="0"/>
              <a:t>Physical Changes:</a:t>
            </a:r>
            <a:r>
              <a:rPr lang="en-US" sz="2800" dirty="0" smtClean="0"/>
              <a:t>  pleading expression, grimacing, pallor or flushing, diaphoresis, increased pulse, respirations, or blood pressure</a:t>
            </a:r>
            <a:endParaRPr lang="en-US" sz="2800" b="1" u="sng" dirty="0"/>
          </a:p>
        </p:txBody>
      </p:sp>
    </p:spTree>
    <p:extLst>
      <p:ext uri="{BB962C8B-B14F-4D97-AF65-F5344CB8AC3E}">
        <p14:creationId xmlns:p14="http://schemas.microsoft.com/office/powerpoint/2010/main" val="644812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style>
          <a:lnRef idx="1">
            <a:schemeClr val="accent3"/>
          </a:lnRef>
          <a:fillRef idx="3">
            <a:schemeClr val="accent3"/>
          </a:fillRef>
          <a:effectRef idx="2">
            <a:schemeClr val="accent3"/>
          </a:effectRef>
          <a:fontRef idx="minor">
            <a:schemeClr val="lt1"/>
          </a:fontRef>
        </p:style>
        <p:txBody>
          <a:bodyPr>
            <a:normAutofit/>
          </a:bodyPr>
          <a:lstStyle/>
          <a:p>
            <a:r>
              <a:rPr lang="en-US" dirty="0" smtClean="0"/>
              <a:t>Nursing Interventions</a:t>
            </a:r>
            <a:br>
              <a:rPr lang="en-US" dirty="0" smtClean="0"/>
            </a:br>
            <a:r>
              <a:rPr lang="en-US" sz="3200" dirty="0" smtClean="0"/>
              <a:t>Pharmacological </a:t>
            </a:r>
            <a:endParaRPr lang="en-US" dirty="0"/>
          </a:p>
        </p:txBody>
      </p:sp>
      <p:sp>
        <p:nvSpPr>
          <p:cNvPr id="3" name="Content Placeholder 2"/>
          <p:cNvSpPr>
            <a:spLocks noGrp="1"/>
          </p:cNvSpPr>
          <p:nvPr>
            <p:ph sz="half" idx="1"/>
          </p:nvPr>
        </p:nvSpPr>
        <p:spPr>
          <a:xfrm>
            <a:off x="457200" y="2286000"/>
            <a:ext cx="4038600" cy="3840163"/>
          </a:xfrm>
        </p:spPr>
        <p:txBody>
          <a:bodyPr>
            <a:normAutofit fontScale="92500"/>
          </a:bodyPr>
          <a:lstStyle/>
          <a:p>
            <a:pPr marL="0" indent="0" algn="ctr">
              <a:buNone/>
            </a:pPr>
            <a:r>
              <a:rPr lang="en-US" b="1" u="sng" dirty="0" smtClean="0"/>
              <a:t>Non-opioid analgesics</a:t>
            </a:r>
          </a:p>
          <a:p>
            <a:r>
              <a:rPr lang="en-US" dirty="0" smtClean="0"/>
              <a:t>Acetaminophen and NSAIDs most common</a:t>
            </a:r>
          </a:p>
          <a:p>
            <a:r>
              <a:rPr lang="en-US" dirty="0" smtClean="0"/>
              <a:t>Acetaminophen should be considered first</a:t>
            </a:r>
          </a:p>
          <a:p>
            <a:r>
              <a:rPr lang="en-US" dirty="0" smtClean="0"/>
              <a:t>Older adults are higher risk for adverse effects from NSAIDs</a:t>
            </a:r>
          </a:p>
        </p:txBody>
      </p:sp>
      <p:sp>
        <p:nvSpPr>
          <p:cNvPr id="4" name="Content Placeholder 3"/>
          <p:cNvSpPr>
            <a:spLocks noGrp="1"/>
          </p:cNvSpPr>
          <p:nvPr>
            <p:ph sz="half" idx="2"/>
          </p:nvPr>
        </p:nvSpPr>
        <p:spPr>
          <a:xfrm>
            <a:off x="4648200" y="2286000"/>
            <a:ext cx="4038600" cy="3840163"/>
          </a:xfrm>
        </p:spPr>
        <p:txBody>
          <a:bodyPr>
            <a:normAutofit fontScale="92500"/>
          </a:bodyPr>
          <a:lstStyle/>
          <a:p>
            <a:pPr marL="0" indent="0" algn="ctr">
              <a:buNone/>
            </a:pPr>
            <a:r>
              <a:rPr lang="en-US" b="1" u="sng" dirty="0" smtClean="0"/>
              <a:t>Opioid analgesics</a:t>
            </a:r>
          </a:p>
          <a:p>
            <a:r>
              <a:rPr lang="en-US" dirty="0" smtClean="0"/>
              <a:t>Used for long-term management of moderate to severe pain</a:t>
            </a:r>
          </a:p>
          <a:p>
            <a:r>
              <a:rPr lang="en-US" dirty="0" smtClean="0"/>
              <a:t>Side effects:  gait disturbance, dizziness, sedation, falls, nausea, </a:t>
            </a:r>
            <a:r>
              <a:rPr lang="en-US" dirty="0" smtClean="0"/>
              <a:t>pruritus, </a:t>
            </a:r>
            <a:r>
              <a:rPr lang="en-US" dirty="0" smtClean="0"/>
              <a:t>and constipation</a:t>
            </a:r>
            <a:endParaRPr lang="en-US" dirty="0"/>
          </a:p>
        </p:txBody>
      </p:sp>
    </p:spTree>
    <p:extLst>
      <p:ext uri="{BB962C8B-B14F-4D97-AF65-F5344CB8AC3E}">
        <p14:creationId xmlns:p14="http://schemas.microsoft.com/office/powerpoint/2010/main" val="3966985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en-US" dirty="0" smtClean="0"/>
              <a:t>Nursing Interventions</a:t>
            </a:r>
            <a:br>
              <a:rPr lang="en-US" dirty="0" smtClean="0"/>
            </a:br>
            <a:r>
              <a:rPr lang="en-US" sz="3200" dirty="0" smtClean="0"/>
              <a:t>Pharmacological</a:t>
            </a:r>
            <a:endParaRPr lang="en-US" dirty="0"/>
          </a:p>
        </p:txBody>
      </p:sp>
      <p:sp>
        <p:nvSpPr>
          <p:cNvPr id="4" name="Content Placeholder 3"/>
          <p:cNvSpPr>
            <a:spLocks noGrp="1"/>
          </p:cNvSpPr>
          <p:nvPr>
            <p:ph sz="half" idx="1"/>
          </p:nvPr>
        </p:nvSpPr>
        <p:spPr/>
        <p:txBody>
          <a:bodyPr/>
          <a:lstStyle/>
          <a:p>
            <a:pPr marL="0" indent="0" algn="ctr">
              <a:buNone/>
            </a:pPr>
            <a:r>
              <a:rPr lang="en-US" b="1" u="sng" dirty="0" smtClean="0"/>
              <a:t>Adjuvant Medications</a:t>
            </a:r>
          </a:p>
          <a:p>
            <a:r>
              <a:rPr lang="en-US" dirty="0" smtClean="0"/>
              <a:t>Antidepressants</a:t>
            </a:r>
          </a:p>
          <a:p>
            <a:r>
              <a:rPr lang="en-US" dirty="0" smtClean="0"/>
              <a:t>Anticonvulsants</a:t>
            </a:r>
          </a:p>
          <a:p>
            <a:r>
              <a:rPr lang="en-US" dirty="0" smtClean="0"/>
              <a:t>Medications that altar neural membranes or neural processing</a:t>
            </a:r>
            <a:endParaRPr lang="en-US" dirty="0"/>
          </a:p>
        </p:txBody>
      </p:sp>
      <p:sp>
        <p:nvSpPr>
          <p:cNvPr id="5" name="Content Placeholder 4"/>
          <p:cNvSpPr>
            <a:spLocks noGrp="1"/>
          </p:cNvSpPr>
          <p:nvPr>
            <p:ph sz="half" idx="2"/>
          </p:nvPr>
        </p:nvSpPr>
        <p:spPr/>
        <p:txBody>
          <a:bodyPr/>
          <a:lstStyle/>
          <a:p>
            <a:pPr marL="0" indent="0" algn="ctr">
              <a:buNone/>
            </a:pPr>
            <a:r>
              <a:rPr lang="en-US" b="1" u="sng" dirty="0" smtClean="0"/>
              <a:t>Other medications</a:t>
            </a:r>
          </a:p>
          <a:p>
            <a:r>
              <a:rPr lang="en-US" dirty="0" smtClean="0"/>
              <a:t>Corticosteroids</a:t>
            </a:r>
          </a:p>
          <a:p>
            <a:r>
              <a:rPr lang="en-US" dirty="0" smtClean="0"/>
              <a:t>Topical agents (lidocaine patches)</a:t>
            </a:r>
          </a:p>
          <a:p>
            <a:r>
              <a:rPr lang="en-US" dirty="0" smtClean="0"/>
              <a:t>Muscle relaxants</a:t>
            </a:r>
          </a:p>
          <a:p>
            <a:r>
              <a:rPr lang="en-US" dirty="0" smtClean="0"/>
              <a:t>Cannabinoids</a:t>
            </a:r>
          </a:p>
          <a:p>
            <a:pPr marL="0" indent="0">
              <a:buNone/>
            </a:pPr>
            <a:endParaRPr lang="en-US" dirty="0" smtClean="0"/>
          </a:p>
        </p:txBody>
      </p:sp>
    </p:spTree>
    <p:extLst>
      <p:ext uri="{BB962C8B-B14F-4D97-AF65-F5344CB8AC3E}">
        <p14:creationId xmlns:p14="http://schemas.microsoft.com/office/powerpoint/2010/main" val="4091610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US" dirty="0" smtClean="0"/>
              <a:t>Non-Pharmacological Measures</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t>Energy/touch therapies</a:t>
            </a:r>
          </a:p>
          <a:p>
            <a:r>
              <a:rPr lang="en-US" dirty="0" smtClean="0"/>
              <a:t>Transcutaneous electrical nerve stimulation (TENS)</a:t>
            </a:r>
          </a:p>
          <a:p>
            <a:r>
              <a:rPr lang="en-US" dirty="0" smtClean="0"/>
              <a:t>Acupuncture/acupressure</a:t>
            </a:r>
          </a:p>
          <a:p>
            <a:r>
              <a:rPr lang="en-US" dirty="0" smtClean="0"/>
              <a:t>Relaxation, meditation, and guided imagery</a:t>
            </a:r>
          </a:p>
          <a:p>
            <a:r>
              <a:rPr lang="en-US" dirty="0" smtClean="0"/>
              <a:t>Music</a:t>
            </a:r>
          </a:p>
          <a:p>
            <a:r>
              <a:rPr lang="en-US" dirty="0" smtClean="0"/>
              <a:t>Hypnosis</a:t>
            </a:r>
          </a:p>
          <a:p>
            <a:r>
              <a:rPr lang="en-US" dirty="0" smtClean="0"/>
              <a:t>Activity</a:t>
            </a:r>
          </a:p>
          <a:p>
            <a:r>
              <a:rPr lang="en-US" dirty="0" smtClean="0"/>
              <a:t>Cognitive Behavioral therapy</a:t>
            </a:r>
            <a:endParaRPr lang="en-US" dirty="0"/>
          </a:p>
        </p:txBody>
      </p:sp>
    </p:spTree>
    <p:extLst>
      <p:ext uri="{BB962C8B-B14F-4D97-AF65-F5344CB8AC3E}">
        <p14:creationId xmlns:p14="http://schemas.microsoft.com/office/powerpoint/2010/main" val="14076156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10000"/>
          </a:bodyPr>
          <a:lstStyle/>
          <a:p>
            <a:pPr marL="548640" indent="-457200">
              <a:lnSpc>
                <a:spcPct val="200000"/>
              </a:lnSpc>
              <a:spcBef>
                <a:spcPts val="0"/>
              </a:spcBef>
              <a:buNone/>
            </a:pPr>
            <a:r>
              <a:rPr lang="en-US" sz="1800" dirty="0" smtClean="0"/>
              <a:t>Ebersole</a:t>
            </a:r>
            <a:r>
              <a:rPr lang="en-US" sz="1800" dirty="0" smtClean="0"/>
              <a:t>, P., Hess, P., </a:t>
            </a:r>
            <a:r>
              <a:rPr lang="en-US" sz="1800" dirty="0" smtClean="0"/>
              <a:t>Touhy</a:t>
            </a:r>
            <a:r>
              <a:rPr lang="en-US" sz="1800" dirty="0" smtClean="0"/>
              <a:t>, T. A., &amp; Jett, K. (2012). </a:t>
            </a:r>
            <a:r>
              <a:rPr lang="en-US" sz="1800" i="1" dirty="0" smtClean="0"/>
              <a:t>Toward healthy aging</a:t>
            </a:r>
            <a:r>
              <a:rPr lang="en-US" sz="1800" dirty="0"/>
              <a:t> </a:t>
            </a:r>
            <a:r>
              <a:rPr lang="en-US" sz="1800" dirty="0" smtClean="0"/>
              <a:t>(8</a:t>
            </a:r>
            <a:r>
              <a:rPr lang="en-US" sz="1800" baseline="30000" dirty="0" smtClean="0"/>
              <a:t>th</a:t>
            </a:r>
            <a:r>
              <a:rPr lang="en-US" sz="1800" dirty="0" smtClean="0"/>
              <a:t> ed.). St. Louis, MO: Elsevier.</a:t>
            </a:r>
          </a:p>
          <a:p>
            <a:pPr marL="548640" indent="-457200">
              <a:lnSpc>
                <a:spcPct val="200000"/>
              </a:lnSpc>
              <a:spcBef>
                <a:spcPts val="0"/>
              </a:spcBef>
              <a:buNone/>
            </a:pPr>
            <a:r>
              <a:rPr lang="en-US" sz="1800" dirty="0" smtClean="0"/>
              <a:t>Lingaraju</a:t>
            </a:r>
            <a:r>
              <a:rPr lang="en-US" sz="1800" dirty="0" smtClean="0"/>
              <a:t>, R., &amp; Ashburn, M. A. (2013). Pain management in the elderly. </a:t>
            </a:r>
            <a:r>
              <a:rPr lang="en-US" sz="1800" i="1" dirty="0" smtClean="0"/>
              <a:t>Aging Health, 9(3),</a:t>
            </a:r>
            <a:r>
              <a:rPr lang="en-US" sz="1800" dirty="0" smtClean="0"/>
              <a:t> 265. http://0-dx.doi.org.libcat.ferris.edu/10.2217/ahe.13.29</a:t>
            </a:r>
          </a:p>
          <a:p>
            <a:pPr marL="548640" indent="-457200">
              <a:lnSpc>
                <a:spcPct val="200000"/>
              </a:lnSpc>
              <a:spcBef>
                <a:spcPts val="0"/>
              </a:spcBef>
              <a:buNone/>
            </a:pPr>
            <a:r>
              <a:rPr lang="en-US" sz="1800" dirty="0" smtClean="0"/>
              <a:t>McDonald, D. D., Shea, M., Rose, L., &amp; </a:t>
            </a:r>
            <a:r>
              <a:rPr lang="en-US" sz="1800" dirty="0" smtClean="0"/>
              <a:t>Fedo</a:t>
            </a:r>
            <a:r>
              <a:rPr lang="en-US" sz="1800" dirty="0" smtClean="0"/>
              <a:t>, J. (2009). The effect of pain question phrasing on older adult pain information. </a:t>
            </a:r>
            <a:r>
              <a:rPr lang="en-US" sz="1800" i="1" dirty="0" smtClean="0"/>
              <a:t>Journal of Pain and Symptom Management, 37(6), </a:t>
            </a:r>
            <a:r>
              <a:rPr lang="en-US" sz="1800" dirty="0" smtClean="0"/>
              <a:t>1050-1060. doi:10.1016/j.jpainsymman.2008.06.008</a:t>
            </a:r>
          </a:p>
          <a:p>
            <a:pPr marL="548640" indent="-457200">
              <a:lnSpc>
                <a:spcPct val="200000"/>
              </a:lnSpc>
              <a:spcBef>
                <a:spcPts val="0"/>
              </a:spcBef>
              <a:buNone/>
            </a:pPr>
            <a:r>
              <a:rPr lang="en-US" sz="1800" dirty="0" smtClean="0"/>
              <a:t>Wong-Baker Faces Foundation. (2014). Wong-Baker FACES pain rating scale. Retrieved from http://www.wongbakerfaces.org/</a:t>
            </a:r>
          </a:p>
          <a:p>
            <a:pPr marL="548640" indent="-457200">
              <a:lnSpc>
                <a:spcPct val="200000"/>
              </a:lnSpc>
              <a:spcBef>
                <a:spcPts val="0"/>
              </a:spcBef>
              <a:buNone/>
            </a:pPr>
            <a:endParaRPr lang="en-US" sz="1800" dirty="0"/>
          </a:p>
        </p:txBody>
      </p:sp>
    </p:spTree>
    <p:extLst>
      <p:ext uri="{BB962C8B-B14F-4D97-AF65-F5344CB8AC3E}">
        <p14:creationId xmlns:p14="http://schemas.microsoft.com/office/powerpoint/2010/main" val="1303273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a:bodyPr>
          <a:lstStyle/>
          <a:p>
            <a:r>
              <a:rPr lang="en-US" dirty="0" smtClean="0"/>
              <a:t>Classifications of Pain</a:t>
            </a:r>
            <a:endParaRPr lang="en-US" dirty="0"/>
          </a:p>
        </p:txBody>
      </p:sp>
      <p:sp>
        <p:nvSpPr>
          <p:cNvPr id="3" name="Content Placeholder 2"/>
          <p:cNvSpPr>
            <a:spLocks noGrp="1"/>
          </p:cNvSpPr>
          <p:nvPr>
            <p:ph idx="1"/>
          </p:nvPr>
        </p:nvSpPr>
        <p:spPr/>
        <p:txBody>
          <a:bodyPr>
            <a:normAutofit lnSpcReduction="10000"/>
          </a:bodyPr>
          <a:lstStyle/>
          <a:p>
            <a:r>
              <a:rPr lang="en-US" b="1" dirty="0" smtClean="0"/>
              <a:t>Cancer or non-cancer</a:t>
            </a:r>
          </a:p>
          <a:p>
            <a:r>
              <a:rPr lang="en-US" b="1" dirty="0" smtClean="0"/>
              <a:t>Acute:  </a:t>
            </a:r>
            <a:r>
              <a:rPr lang="en-US" dirty="0" smtClean="0"/>
              <a:t>Temporary and usually is controllable with analgesics</a:t>
            </a:r>
          </a:p>
          <a:p>
            <a:r>
              <a:rPr lang="en-US" b="1" dirty="0" smtClean="0"/>
              <a:t>Chronic:  </a:t>
            </a:r>
            <a:r>
              <a:rPr lang="en-US" dirty="0" smtClean="0"/>
              <a:t>Present most of the time if not always.  Often felt in more than one location.  Symptoms of chronic pain include depression, eating and sleeping disturbances, impaired function, and confusion</a:t>
            </a:r>
          </a:p>
          <a:p>
            <a:r>
              <a:rPr lang="en-US" b="1" dirty="0" smtClean="0"/>
              <a:t>Nociceptive, neuropathic, or idiopathic</a:t>
            </a:r>
            <a:endParaRPr lang="en-US" b="1" dirty="0"/>
          </a:p>
        </p:txBody>
      </p:sp>
    </p:spTree>
    <p:extLst>
      <p:ext uri="{BB962C8B-B14F-4D97-AF65-F5344CB8AC3E}">
        <p14:creationId xmlns:p14="http://schemas.microsoft.com/office/powerpoint/2010/main" val="2129053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066800"/>
          </a:xfrm>
        </p:spPr>
        <p:style>
          <a:lnRef idx="1">
            <a:schemeClr val="accent3"/>
          </a:lnRef>
          <a:fillRef idx="3">
            <a:schemeClr val="accent3"/>
          </a:fillRef>
          <a:effectRef idx="2">
            <a:schemeClr val="accent3"/>
          </a:effectRef>
          <a:fontRef idx="minor">
            <a:schemeClr val="lt1"/>
          </a:fontRef>
        </p:style>
        <p:txBody>
          <a:bodyPr/>
          <a:lstStyle/>
          <a:p>
            <a:r>
              <a:rPr lang="en-US" dirty="0" smtClean="0"/>
              <a:t>Types of Pain Sensations:</a:t>
            </a:r>
            <a:endParaRPr lang="en-US" dirty="0"/>
          </a:p>
        </p:txBody>
      </p:sp>
      <p:sp>
        <p:nvSpPr>
          <p:cNvPr id="3" name="Subtitle 2"/>
          <p:cNvSpPr>
            <a:spLocks noGrp="1"/>
          </p:cNvSpPr>
          <p:nvPr>
            <p:ph type="subTitle" idx="1"/>
          </p:nvPr>
        </p:nvSpPr>
        <p:spPr>
          <a:xfrm>
            <a:off x="609600" y="1905000"/>
            <a:ext cx="7848600" cy="4419600"/>
          </a:xfrm>
        </p:spPr>
        <p:txBody>
          <a:bodyPr>
            <a:normAutofit lnSpcReduction="10000"/>
          </a:bodyPr>
          <a:lstStyle/>
          <a:p>
            <a:pPr marL="457200" indent="-457200" algn="l">
              <a:buFont typeface="Arial" panose="020B0604020202020204" pitchFamily="34" charset="0"/>
              <a:buChar char="•"/>
            </a:pPr>
            <a:r>
              <a:rPr lang="en-US" sz="2400" b="1" u="sng" dirty="0" smtClean="0"/>
              <a:t>Nociceptive pain</a:t>
            </a:r>
            <a:r>
              <a:rPr lang="en-US" sz="2400" u="sng" dirty="0" smtClean="0"/>
              <a:t>: </a:t>
            </a:r>
            <a:r>
              <a:rPr lang="en-US" sz="2400" dirty="0" smtClean="0"/>
              <a:t> related to injury to the skin, mucosa, muscle, or bone and is often the result of stimulation of pain receptors.  Some examples include trauma, burns, and infection.</a:t>
            </a:r>
          </a:p>
          <a:p>
            <a:pPr marL="457200" indent="-457200" algn="l">
              <a:buFont typeface="Arial" panose="020B0604020202020204" pitchFamily="34" charset="0"/>
              <a:buChar char="•"/>
            </a:pPr>
            <a:r>
              <a:rPr lang="en-US" sz="2400" b="1" u="sng" dirty="0" smtClean="0"/>
              <a:t>Neuropathic pain: </a:t>
            </a:r>
            <a:r>
              <a:rPr lang="en-US" sz="2400" dirty="0" smtClean="0"/>
              <a:t> complex process involving the peripheral or central nervous system which manifests as altered sensation and discomfort.  Some examples include trigeminal neuralgia, post-stroke pain, and diabetic neuropathy.</a:t>
            </a:r>
          </a:p>
          <a:p>
            <a:pPr marL="457200" indent="-457200" algn="l">
              <a:buFont typeface="Arial" panose="020B0604020202020204" pitchFamily="34" charset="0"/>
              <a:buChar char="•"/>
            </a:pPr>
            <a:r>
              <a:rPr lang="en-US" sz="2400" b="1" u="sng" dirty="0" smtClean="0"/>
              <a:t>Mixed or unspecified pain: </a:t>
            </a:r>
            <a:r>
              <a:rPr lang="en-US" sz="2400" dirty="0" smtClean="0"/>
              <a:t> In most cases this type of pain has mixed or unknown causes.  An example would be recurrent headaches and vasculitis.</a:t>
            </a:r>
            <a:endParaRPr lang="en-US" sz="2400" b="1" u="sng" dirty="0"/>
          </a:p>
        </p:txBody>
      </p:sp>
    </p:spTree>
    <p:extLst>
      <p:ext uri="{BB962C8B-B14F-4D97-AF65-F5344CB8AC3E}">
        <p14:creationId xmlns:p14="http://schemas.microsoft.com/office/powerpoint/2010/main" val="625177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US" dirty="0" smtClean="0"/>
              <a:t>Consequences of Untreated Pain:</a:t>
            </a:r>
            <a:endParaRPr lang="en-US" dirty="0"/>
          </a:p>
        </p:txBody>
      </p:sp>
      <p:sp>
        <p:nvSpPr>
          <p:cNvPr id="4" name="Content Placeholder 3"/>
          <p:cNvSpPr>
            <a:spLocks noGrp="1"/>
          </p:cNvSpPr>
          <p:nvPr>
            <p:ph sz="half" idx="1"/>
          </p:nvPr>
        </p:nvSpPr>
        <p:spPr/>
        <p:txBody>
          <a:bodyPr>
            <a:normAutofit fontScale="92500" lnSpcReduction="10000"/>
          </a:bodyPr>
          <a:lstStyle/>
          <a:p>
            <a:r>
              <a:rPr lang="en-US" dirty="0" smtClean="0"/>
              <a:t>Falls and other accidents</a:t>
            </a:r>
          </a:p>
          <a:p>
            <a:r>
              <a:rPr lang="en-US" dirty="0" smtClean="0"/>
              <a:t>Functional impairment</a:t>
            </a:r>
          </a:p>
          <a:p>
            <a:r>
              <a:rPr lang="en-US" dirty="0" smtClean="0"/>
              <a:t>Slowed rehabilitation</a:t>
            </a:r>
          </a:p>
          <a:p>
            <a:r>
              <a:rPr lang="en-US" dirty="0" smtClean="0"/>
              <a:t>Mood changes</a:t>
            </a:r>
          </a:p>
          <a:p>
            <a:r>
              <a:rPr lang="en-US" dirty="0" smtClean="0"/>
              <a:t>Increased healthcare costs</a:t>
            </a:r>
          </a:p>
          <a:p>
            <a:r>
              <a:rPr lang="en-US" dirty="0" smtClean="0"/>
              <a:t>Caregiver strain</a:t>
            </a:r>
          </a:p>
          <a:p>
            <a:r>
              <a:rPr lang="en-US" dirty="0" smtClean="0"/>
              <a:t>Sleep disturbance</a:t>
            </a:r>
          </a:p>
          <a:p>
            <a:r>
              <a:rPr lang="en-US" dirty="0" smtClean="0"/>
              <a:t>Changes in nutritional status</a:t>
            </a:r>
          </a:p>
          <a:p>
            <a:endParaRPr lang="en-US" dirty="0"/>
          </a:p>
        </p:txBody>
      </p:sp>
      <p:sp>
        <p:nvSpPr>
          <p:cNvPr id="5" name="Content Placeholder 4"/>
          <p:cNvSpPr>
            <a:spLocks noGrp="1"/>
          </p:cNvSpPr>
          <p:nvPr>
            <p:ph sz="half" idx="2"/>
          </p:nvPr>
        </p:nvSpPr>
        <p:spPr/>
        <p:txBody>
          <a:bodyPr>
            <a:normAutofit fontScale="92500" lnSpcReduction="10000"/>
          </a:bodyPr>
          <a:lstStyle/>
          <a:p>
            <a:r>
              <a:rPr lang="en-US" dirty="0" smtClean="0"/>
              <a:t>Impaired cognition</a:t>
            </a:r>
          </a:p>
          <a:p>
            <a:r>
              <a:rPr lang="en-US" dirty="0" smtClean="0"/>
              <a:t>Increased dependency and helplessness</a:t>
            </a:r>
          </a:p>
          <a:p>
            <a:r>
              <a:rPr lang="en-US" dirty="0" smtClean="0"/>
              <a:t>Depression, anxiety, and fear</a:t>
            </a:r>
          </a:p>
          <a:p>
            <a:r>
              <a:rPr lang="en-US" dirty="0" smtClean="0"/>
              <a:t>Decline in social and recreational activities</a:t>
            </a:r>
          </a:p>
          <a:p>
            <a:r>
              <a:rPr lang="en-US" dirty="0" smtClean="0"/>
              <a:t>Increased health care utilization and costs</a:t>
            </a:r>
            <a:endParaRPr lang="en-US" dirty="0"/>
          </a:p>
        </p:txBody>
      </p:sp>
    </p:spTree>
    <p:extLst>
      <p:ext uri="{BB962C8B-B14F-4D97-AF65-F5344CB8AC3E}">
        <p14:creationId xmlns:p14="http://schemas.microsoft.com/office/powerpoint/2010/main" val="88273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1470025"/>
          </a:xfrm>
        </p:spPr>
        <p:style>
          <a:lnRef idx="1">
            <a:schemeClr val="accent3"/>
          </a:lnRef>
          <a:fillRef idx="3">
            <a:schemeClr val="accent3"/>
          </a:fillRef>
          <a:effectRef idx="2">
            <a:schemeClr val="accent3"/>
          </a:effectRef>
          <a:fontRef idx="minor">
            <a:schemeClr val="lt1"/>
          </a:fontRef>
        </p:style>
        <p:txBody>
          <a:bodyPr>
            <a:normAutofit/>
          </a:bodyPr>
          <a:lstStyle/>
          <a:p>
            <a:r>
              <a:rPr lang="en-US" dirty="0" smtClean="0"/>
              <a:t>Assessment of Pain</a:t>
            </a:r>
            <a:br>
              <a:rPr lang="en-US" dirty="0" smtClean="0"/>
            </a:br>
            <a:r>
              <a:rPr lang="en-US" sz="2800" dirty="0" smtClean="0"/>
              <a:t>The Fifth Vital Sign</a:t>
            </a:r>
            <a:endParaRPr lang="en-US" sz="2800" dirty="0"/>
          </a:p>
        </p:txBody>
      </p:sp>
      <p:sp>
        <p:nvSpPr>
          <p:cNvPr id="3" name="Content Placeholder 2"/>
          <p:cNvSpPr>
            <a:spLocks noGrp="1"/>
          </p:cNvSpPr>
          <p:nvPr>
            <p:ph type="subTitle" idx="1"/>
          </p:nvPr>
        </p:nvSpPr>
        <p:spPr>
          <a:xfrm>
            <a:off x="381000" y="2362200"/>
            <a:ext cx="8229600" cy="3962400"/>
          </a:xfrm>
        </p:spPr>
        <p:txBody>
          <a:bodyPr/>
          <a:lstStyle/>
          <a:p>
            <a:r>
              <a:rPr lang="en-US" u="sng" dirty="0" smtClean="0"/>
              <a:t>Pain rating scales:</a:t>
            </a:r>
          </a:p>
          <a:p>
            <a:pPr marL="457200" indent="-457200" algn="l">
              <a:buFont typeface="Arial" panose="020B0604020202020204" pitchFamily="34" charset="0"/>
              <a:buChar char="•"/>
            </a:pPr>
            <a:r>
              <a:rPr lang="en-US" dirty="0" smtClean="0"/>
              <a:t>Useful with patients who are cognitively intact or with a mild to moderate cognitive impairment.</a:t>
            </a:r>
          </a:p>
          <a:p>
            <a:pPr marL="457200" indent="-457200" algn="l">
              <a:buFont typeface="Arial" panose="020B0604020202020204" pitchFamily="34" charset="0"/>
              <a:buChar char="•"/>
            </a:pPr>
            <a:r>
              <a:rPr lang="en-US" dirty="0" smtClean="0"/>
              <a:t>Scales that are currently available may not be reliable for patients with severe cognitive impairments.</a:t>
            </a:r>
          </a:p>
        </p:txBody>
      </p:sp>
    </p:spTree>
    <p:extLst>
      <p:ext uri="{BB962C8B-B14F-4D97-AF65-F5344CB8AC3E}">
        <p14:creationId xmlns:p14="http://schemas.microsoft.com/office/powerpoint/2010/main" val="3677999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US" dirty="0" smtClean="0"/>
              <a:t>Numeric Rating Scale</a:t>
            </a:r>
            <a:endParaRPr lang="en-US" dirty="0"/>
          </a:p>
        </p:txBody>
      </p:sp>
      <p:sp>
        <p:nvSpPr>
          <p:cNvPr id="3" name="Content Placeholder 2"/>
          <p:cNvSpPr>
            <a:spLocks noGrp="1"/>
          </p:cNvSpPr>
          <p:nvPr>
            <p:ph idx="1"/>
          </p:nvPr>
        </p:nvSpPr>
        <p:spPr/>
        <p:txBody>
          <a:bodyPr/>
          <a:lstStyle/>
          <a:p>
            <a:r>
              <a:rPr lang="en-US" dirty="0" smtClean="0"/>
              <a:t>Verbally administered 0-10 numerical rating scale.</a:t>
            </a:r>
          </a:p>
          <a:p>
            <a:r>
              <a:rPr lang="en-US" dirty="0" smtClean="0"/>
              <a:t>0 is no pain; 5 is moderate pain; 10 is the worst pain possible.</a:t>
            </a:r>
          </a:p>
          <a:p>
            <a:r>
              <a:rPr lang="en-US" dirty="0" smtClean="0"/>
              <a:t>May be a good option for patients with limited vision.</a:t>
            </a:r>
            <a:endParaRPr lang="en-US" dirty="0"/>
          </a:p>
        </p:txBody>
      </p:sp>
    </p:spTree>
    <p:extLst>
      <p:ext uri="{BB962C8B-B14F-4D97-AF65-F5344CB8AC3E}">
        <p14:creationId xmlns:p14="http://schemas.microsoft.com/office/powerpoint/2010/main" val="342914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US" dirty="0" smtClean="0"/>
              <a:t>Wong-Baker Scale</a:t>
            </a:r>
            <a:endParaRPr lang="en-US" dirty="0"/>
          </a:p>
        </p:txBody>
      </p:sp>
      <p:sp>
        <p:nvSpPr>
          <p:cNvPr id="5" name="Content Placeholder 4"/>
          <p:cNvSpPr>
            <a:spLocks noGrp="1"/>
          </p:cNvSpPr>
          <p:nvPr>
            <p:ph idx="1"/>
          </p:nvPr>
        </p:nvSpPr>
        <p:spPr>
          <a:xfrm>
            <a:off x="457200" y="1600201"/>
            <a:ext cx="8229600" cy="2819400"/>
          </a:xfrm>
        </p:spPr>
        <p:txBody>
          <a:bodyPr/>
          <a:lstStyle/>
          <a:p>
            <a:r>
              <a:rPr lang="en-US" dirty="0" smtClean="0"/>
              <a:t>Initially developed for children, but it has also been shown to be effective with older adults.</a:t>
            </a:r>
          </a:p>
          <a:p>
            <a:r>
              <a:rPr lang="en-US" dirty="0" smtClean="0"/>
              <a:t>Series of faces depicting levels of pain.</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1757" y="3886200"/>
            <a:ext cx="6243638" cy="197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0993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US" dirty="0" smtClean="0"/>
              <a:t>Beyond the Pain Scale</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t>Pain scales are an effective component of pain assessment; however, they must be accompanied by further questioning.</a:t>
            </a:r>
          </a:p>
          <a:p>
            <a:r>
              <a:rPr lang="en-US" dirty="0" smtClean="0"/>
              <a:t>Questions such as “tell me about your pain” result in more information than simply having the patient rate their pain on a scale.</a:t>
            </a:r>
          </a:p>
          <a:p>
            <a:r>
              <a:rPr lang="en-US" dirty="0" smtClean="0"/>
              <a:t>“The practitioner’s use of the open-ended pain question encourages a greater exchange of information” (McDonald, Shea, Rose, &amp; </a:t>
            </a:r>
            <a:r>
              <a:rPr lang="en-US" dirty="0" smtClean="0"/>
              <a:t>Fedo</a:t>
            </a:r>
            <a:r>
              <a:rPr lang="en-US" dirty="0" smtClean="0"/>
              <a:t>, 2009).  </a:t>
            </a:r>
            <a:endParaRPr lang="en-US" dirty="0"/>
          </a:p>
        </p:txBody>
      </p:sp>
    </p:spTree>
    <p:extLst>
      <p:ext uri="{BB962C8B-B14F-4D97-AF65-F5344CB8AC3E}">
        <p14:creationId xmlns:p14="http://schemas.microsoft.com/office/powerpoint/2010/main" val="3890991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US" dirty="0" smtClean="0"/>
              <a:t>Beyond the Pain Scale Continued</a:t>
            </a:r>
            <a:endParaRPr lang="en-US" dirty="0"/>
          </a:p>
        </p:txBody>
      </p:sp>
      <p:sp>
        <p:nvSpPr>
          <p:cNvPr id="3" name="Content Placeholder 2"/>
          <p:cNvSpPr>
            <a:spLocks noGrp="1"/>
          </p:cNvSpPr>
          <p:nvPr>
            <p:ph idx="1"/>
          </p:nvPr>
        </p:nvSpPr>
        <p:spPr/>
        <p:txBody>
          <a:bodyPr/>
          <a:lstStyle/>
          <a:p>
            <a:r>
              <a:rPr lang="en-US" dirty="0" smtClean="0"/>
              <a:t>Identify factors that influence pain.</a:t>
            </a:r>
          </a:p>
          <a:p>
            <a:r>
              <a:rPr lang="en-US" dirty="0" smtClean="0"/>
              <a:t>Ask the patient, “What makes your pain better?  What makes your pain worse?”.</a:t>
            </a:r>
          </a:p>
          <a:p>
            <a:r>
              <a:rPr lang="en-US" dirty="0" smtClean="0"/>
              <a:t>Identify any cultural considerations.  An example would be thinking that pain is punishment for misdeeds.</a:t>
            </a:r>
          </a:p>
          <a:p>
            <a:r>
              <a:rPr lang="en-US" dirty="0" smtClean="0"/>
              <a:t>Determine cause if possible.</a:t>
            </a:r>
            <a:endParaRPr lang="en-US" dirty="0"/>
          </a:p>
        </p:txBody>
      </p:sp>
    </p:spTree>
    <p:extLst>
      <p:ext uri="{BB962C8B-B14F-4D97-AF65-F5344CB8AC3E}">
        <p14:creationId xmlns:p14="http://schemas.microsoft.com/office/powerpoint/2010/main" val="3697567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1712</TotalTime>
  <Words>1175</Words>
  <Application>Microsoft Office PowerPoint</Application>
  <PresentationFormat>On-screen Show (4:3)</PresentationFormat>
  <Paragraphs>105</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Pain in the Older Adult Rachal Trigger</vt:lpstr>
      <vt:lpstr>Classifications of Pain</vt:lpstr>
      <vt:lpstr>Types of Pain Sensations:</vt:lpstr>
      <vt:lpstr>Consequences of Untreated Pain:</vt:lpstr>
      <vt:lpstr>Assessment of Pain The Fifth Vital Sign</vt:lpstr>
      <vt:lpstr>Numeric Rating Scale</vt:lpstr>
      <vt:lpstr>Wong-Baker Scale</vt:lpstr>
      <vt:lpstr>Beyond the Pain Scale</vt:lpstr>
      <vt:lpstr>Beyond the Pain Scale Continued</vt:lpstr>
      <vt:lpstr>Pain Cues in Persons with Communication Difficulties</vt:lpstr>
      <vt:lpstr>Nursing Interventions Pharmacological </vt:lpstr>
      <vt:lpstr>Nursing Interventions Pharmacological</vt:lpstr>
      <vt:lpstr>Non-Pharmacological Measures</vt:lpstr>
      <vt:lpstr>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Pain in the Older Adult Rachal Trigger</dc:title>
  <dc:creator>Rachal Trigger</dc:creator>
  <cp:lastModifiedBy>Rachal Trigger</cp:lastModifiedBy>
  <cp:revision>26</cp:revision>
  <dcterms:created xsi:type="dcterms:W3CDTF">2014-07-03T03:12:32Z</dcterms:created>
  <dcterms:modified xsi:type="dcterms:W3CDTF">2014-07-05T21:14:37Z</dcterms:modified>
</cp:coreProperties>
</file>