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inimized">
    <p:restoredLeft sz="16378" autoAdjust="0"/>
    <p:restoredTop sz="41667" autoAdjust="0"/>
  </p:normalViewPr>
  <p:slideViewPr>
    <p:cSldViewPr>
      <p:cViewPr varScale="1">
        <p:scale>
          <a:sx n="23" d="100"/>
          <a:sy n="23" d="100"/>
        </p:scale>
        <p:origin x="-2478" y="-108"/>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9FB22-F369-4CEA-8833-3779C8E074E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4D55A02-B5B5-41DE-B461-9D345782E3E9}">
      <dgm:prSet phldrT="[Text]"/>
      <dgm:spPr/>
      <dgm:t>
        <a:bodyPr/>
        <a:lstStyle/>
        <a:p>
          <a:r>
            <a:rPr lang="en-US"/>
            <a:t>Health Department</a:t>
          </a:r>
        </a:p>
      </dgm:t>
    </dgm:pt>
    <dgm:pt modelId="{C6F6CCCF-3421-4A7E-B9FC-C341736069C0}" type="parTrans" cxnId="{1EF1A6C9-5154-4F4B-B410-28210058796C}">
      <dgm:prSet/>
      <dgm:spPr/>
      <dgm:t>
        <a:bodyPr/>
        <a:lstStyle/>
        <a:p>
          <a:endParaRPr lang="en-US"/>
        </a:p>
      </dgm:t>
    </dgm:pt>
    <dgm:pt modelId="{57D0C776-DD54-4108-B1FC-C75E88333C20}" type="sibTrans" cxnId="{1EF1A6C9-5154-4F4B-B410-28210058796C}">
      <dgm:prSet/>
      <dgm:spPr/>
      <dgm:t>
        <a:bodyPr/>
        <a:lstStyle/>
        <a:p>
          <a:endParaRPr lang="en-US"/>
        </a:p>
      </dgm:t>
    </dgm:pt>
    <dgm:pt modelId="{A5448F48-328D-48F7-91A7-EEF84F8CE505}">
      <dgm:prSet phldrT="[Text]"/>
      <dgm:spPr/>
      <dgm:t>
        <a:bodyPr/>
        <a:lstStyle/>
        <a:p>
          <a:r>
            <a:rPr lang="en-US"/>
            <a:t>Registered Nurse</a:t>
          </a:r>
        </a:p>
      </dgm:t>
    </dgm:pt>
    <dgm:pt modelId="{3EA1C32B-F8C3-45F4-AA8F-F6B3D566EB0D}" type="parTrans" cxnId="{48CF523E-1A21-4884-BE03-DCE41AFC82A9}">
      <dgm:prSet/>
      <dgm:spPr/>
      <dgm:t>
        <a:bodyPr/>
        <a:lstStyle/>
        <a:p>
          <a:endParaRPr lang="en-US"/>
        </a:p>
      </dgm:t>
    </dgm:pt>
    <dgm:pt modelId="{4FB28A5E-091D-430E-8528-823AB400C233}" type="sibTrans" cxnId="{48CF523E-1A21-4884-BE03-DCE41AFC82A9}">
      <dgm:prSet/>
      <dgm:spPr/>
      <dgm:t>
        <a:bodyPr/>
        <a:lstStyle/>
        <a:p>
          <a:endParaRPr lang="en-US"/>
        </a:p>
      </dgm:t>
    </dgm:pt>
    <dgm:pt modelId="{8F9AD458-DC1C-4E1A-B5BE-D3B5AF73780F}">
      <dgm:prSet phldrT="[Text]"/>
      <dgm:spPr/>
      <dgm:t>
        <a:bodyPr/>
        <a:lstStyle/>
        <a:p>
          <a:r>
            <a:rPr lang="en-US"/>
            <a:t>Registered Dietician</a:t>
          </a:r>
        </a:p>
      </dgm:t>
    </dgm:pt>
    <dgm:pt modelId="{0074462F-8E02-46A3-B093-22249BA04299}" type="parTrans" cxnId="{CFB31424-B932-4B87-9796-4524EC32D316}">
      <dgm:prSet/>
      <dgm:spPr/>
      <dgm:t>
        <a:bodyPr/>
        <a:lstStyle/>
        <a:p>
          <a:endParaRPr lang="en-US"/>
        </a:p>
      </dgm:t>
    </dgm:pt>
    <dgm:pt modelId="{B90A8C82-C573-4099-96B7-DF5DF83C8CCD}" type="sibTrans" cxnId="{CFB31424-B932-4B87-9796-4524EC32D316}">
      <dgm:prSet/>
      <dgm:spPr/>
      <dgm:t>
        <a:bodyPr/>
        <a:lstStyle/>
        <a:p>
          <a:endParaRPr lang="en-US"/>
        </a:p>
      </dgm:t>
    </dgm:pt>
    <dgm:pt modelId="{37D719B7-B113-4732-A2E9-453E1CE9D332}">
      <dgm:prSet phldrT="[Text]"/>
      <dgm:spPr/>
      <dgm:t>
        <a:bodyPr/>
        <a:lstStyle/>
        <a:p>
          <a:r>
            <a:rPr lang="en-US"/>
            <a:t>Social Worker</a:t>
          </a:r>
        </a:p>
      </dgm:t>
    </dgm:pt>
    <dgm:pt modelId="{2397CF6F-AC5D-43F1-B6C7-EC3C6962A3BC}" type="parTrans" cxnId="{B4C6FBF9-C923-461D-AB6C-73F90AB02D71}">
      <dgm:prSet/>
      <dgm:spPr/>
      <dgm:t>
        <a:bodyPr/>
        <a:lstStyle/>
        <a:p>
          <a:endParaRPr lang="en-US"/>
        </a:p>
      </dgm:t>
    </dgm:pt>
    <dgm:pt modelId="{7FF01764-F945-4BE4-B409-AC9DC077C35B}" type="sibTrans" cxnId="{B4C6FBF9-C923-461D-AB6C-73F90AB02D71}">
      <dgm:prSet/>
      <dgm:spPr/>
      <dgm:t>
        <a:bodyPr/>
        <a:lstStyle/>
        <a:p>
          <a:endParaRPr lang="en-US"/>
        </a:p>
      </dgm:t>
    </dgm:pt>
    <dgm:pt modelId="{1B3E8BB3-A9C1-46CE-8BC9-09F38A950CCF}" type="pres">
      <dgm:prSet presAssocID="{6D79FB22-F369-4CEA-8833-3779C8E074E5}" presName="Name0" presStyleCnt="0">
        <dgm:presLayoutVars>
          <dgm:chPref val="1"/>
          <dgm:dir/>
          <dgm:animOne val="branch"/>
          <dgm:animLvl val="lvl"/>
          <dgm:resizeHandles val="exact"/>
        </dgm:presLayoutVars>
      </dgm:prSet>
      <dgm:spPr/>
      <dgm:t>
        <a:bodyPr/>
        <a:lstStyle/>
        <a:p>
          <a:endParaRPr lang="en-US"/>
        </a:p>
      </dgm:t>
    </dgm:pt>
    <dgm:pt modelId="{9FD3A65D-5101-47FB-9C92-3DF019EF6951}" type="pres">
      <dgm:prSet presAssocID="{B4D55A02-B5B5-41DE-B461-9D345782E3E9}" presName="root1" presStyleCnt="0"/>
      <dgm:spPr/>
    </dgm:pt>
    <dgm:pt modelId="{3AACE329-6330-47BF-A95B-C40A60C983E4}" type="pres">
      <dgm:prSet presAssocID="{B4D55A02-B5B5-41DE-B461-9D345782E3E9}" presName="LevelOneTextNode" presStyleLbl="node0" presStyleIdx="0" presStyleCnt="1">
        <dgm:presLayoutVars>
          <dgm:chPref val="3"/>
        </dgm:presLayoutVars>
      </dgm:prSet>
      <dgm:spPr/>
      <dgm:t>
        <a:bodyPr/>
        <a:lstStyle/>
        <a:p>
          <a:endParaRPr lang="en-US"/>
        </a:p>
      </dgm:t>
    </dgm:pt>
    <dgm:pt modelId="{E6C5DB06-802F-4CE8-9075-965170370E9D}" type="pres">
      <dgm:prSet presAssocID="{B4D55A02-B5B5-41DE-B461-9D345782E3E9}" presName="level2hierChild" presStyleCnt="0"/>
      <dgm:spPr/>
    </dgm:pt>
    <dgm:pt modelId="{77A81E0C-8A5C-4A1E-A5E4-C28E80E56340}" type="pres">
      <dgm:prSet presAssocID="{3EA1C32B-F8C3-45F4-AA8F-F6B3D566EB0D}" presName="conn2-1" presStyleLbl="parChTrans1D2" presStyleIdx="0" presStyleCnt="3"/>
      <dgm:spPr/>
      <dgm:t>
        <a:bodyPr/>
        <a:lstStyle/>
        <a:p>
          <a:endParaRPr lang="en-US"/>
        </a:p>
      </dgm:t>
    </dgm:pt>
    <dgm:pt modelId="{3311B8F7-8261-41AA-9E0A-7C5C4485B650}" type="pres">
      <dgm:prSet presAssocID="{3EA1C32B-F8C3-45F4-AA8F-F6B3D566EB0D}" presName="connTx" presStyleLbl="parChTrans1D2" presStyleIdx="0" presStyleCnt="3"/>
      <dgm:spPr/>
      <dgm:t>
        <a:bodyPr/>
        <a:lstStyle/>
        <a:p>
          <a:endParaRPr lang="en-US"/>
        </a:p>
      </dgm:t>
    </dgm:pt>
    <dgm:pt modelId="{25780004-1E1F-49F6-9AA2-7C96932A1DCA}" type="pres">
      <dgm:prSet presAssocID="{A5448F48-328D-48F7-91A7-EEF84F8CE505}" presName="root2" presStyleCnt="0"/>
      <dgm:spPr/>
    </dgm:pt>
    <dgm:pt modelId="{6BCE9277-096E-44F8-BFF8-3EDD07AD33D5}" type="pres">
      <dgm:prSet presAssocID="{A5448F48-328D-48F7-91A7-EEF84F8CE505}" presName="LevelTwoTextNode" presStyleLbl="node2" presStyleIdx="0" presStyleCnt="3">
        <dgm:presLayoutVars>
          <dgm:chPref val="3"/>
        </dgm:presLayoutVars>
      </dgm:prSet>
      <dgm:spPr/>
      <dgm:t>
        <a:bodyPr/>
        <a:lstStyle/>
        <a:p>
          <a:endParaRPr lang="en-US"/>
        </a:p>
      </dgm:t>
    </dgm:pt>
    <dgm:pt modelId="{C22EA336-FB05-4237-9693-DE732190F7BE}" type="pres">
      <dgm:prSet presAssocID="{A5448F48-328D-48F7-91A7-EEF84F8CE505}" presName="level3hierChild" presStyleCnt="0"/>
      <dgm:spPr/>
    </dgm:pt>
    <dgm:pt modelId="{101FADBE-129A-4E2D-AD87-DC7331AED0C5}" type="pres">
      <dgm:prSet presAssocID="{0074462F-8E02-46A3-B093-22249BA04299}" presName="conn2-1" presStyleLbl="parChTrans1D2" presStyleIdx="1" presStyleCnt="3"/>
      <dgm:spPr/>
      <dgm:t>
        <a:bodyPr/>
        <a:lstStyle/>
        <a:p>
          <a:endParaRPr lang="en-US"/>
        </a:p>
      </dgm:t>
    </dgm:pt>
    <dgm:pt modelId="{DA2AFB1C-C0AE-493A-8CD5-C79100AD6117}" type="pres">
      <dgm:prSet presAssocID="{0074462F-8E02-46A3-B093-22249BA04299}" presName="connTx" presStyleLbl="parChTrans1D2" presStyleIdx="1" presStyleCnt="3"/>
      <dgm:spPr/>
      <dgm:t>
        <a:bodyPr/>
        <a:lstStyle/>
        <a:p>
          <a:endParaRPr lang="en-US"/>
        </a:p>
      </dgm:t>
    </dgm:pt>
    <dgm:pt modelId="{B338355F-E0AD-4094-A4FE-E917D16018BD}" type="pres">
      <dgm:prSet presAssocID="{8F9AD458-DC1C-4E1A-B5BE-D3B5AF73780F}" presName="root2" presStyleCnt="0"/>
      <dgm:spPr/>
    </dgm:pt>
    <dgm:pt modelId="{A7D85BF2-7450-4BD8-A30B-A0F3EEAA2F79}" type="pres">
      <dgm:prSet presAssocID="{8F9AD458-DC1C-4E1A-B5BE-D3B5AF73780F}" presName="LevelTwoTextNode" presStyleLbl="node2" presStyleIdx="1" presStyleCnt="3">
        <dgm:presLayoutVars>
          <dgm:chPref val="3"/>
        </dgm:presLayoutVars>
      </dgm:prSet>
      <dgm:spPr/>
      <dgm:t>
        <a:bodyPr/>
        <a:lstStyle/>
        <a:p>
          <a:endParaRPr lang="en-US"/>
        </a:p>
      </dgm:t>
    </dgm:pt>
    <dgm:pt modelId="{F6F5DEDF-49A7-4BD4-B5CB-5F25EE4A062E}" type="pres">
      <dgm:prSet presAssocID="{8F9AD458-DC1C-4E1A-B5BE-D3B5AF73780F}" presName="level3hierChild" presStyleCnt="0"/>
      <dgm:spPr/>
    </dgm:pt>
    <dgm:pt modelId="{E6342F57-6913-4C83-AA7B-8B96A242F552}" type="pres">
      <dgm:prSet presAssocID="{2397CF6F-AC5D-43F1-B6C7-EC3C6962A3BC}" presName="conn2-1" presStyleLbl="parChTrans1D2" presStyleIdx="2" presStyleCnt="3"/>
      <dgm:spPr/>
      <dgm:t>
        <a:bodyPr/>
        <a:lstStyle/>
        <a:p>
          <a:endParaRPr lang="en-US"/>
        </a:p>
      </dgm:t>
    </dgm:pt>
    <dgm:pt modelId="{980394F4-C150-4ACF-8B23-8D2474DD4942}" type="pres">
      <dgm:prSet presAssocID="{2397CF6F-AC5D-43F1-B6C7-EC3C6962A3BC}" presName="connTx" presStyleLbl="parChTrans1D2" presStyleIdx="2" presStyleCnt="3"/>
      <dgm:spPr/>
      <dgm:t>
        <a:bodyPr/>
        <a:lstStyle/>
        <a:p>
          <a:endParaRPr lang="en-US"/>
        </a:p>
      </dgm:t>
    </dgm:pt>
    <dgm:pt modelId="{72EDBD76-C30F-422C-9A10-62488EBD05EB}" type="pres">
      <dgm:prSet presAssocID="{37D719B7-B113-4732-A2E9-453E1CE9D332}" presName="root2" presStyleCnt="0"/>
      <dgm:spPr/>
    </dgm:pt>
    <dgm:pt modelId="{380F1AFD-7F1C-4123-8FFF-C8A0845E8C17}" type="pres">
      <dgm:prSet presAssocID="{37D719B7-B113-4732-A2E9-453E1CE9D332}" presName="LevelTwoTextNode" presStyleLbl="node2" presStyleIdx="2" presStyleCnt="3">
        <dgm:presLayoutVars>
          <dgm:chPref val="3"/>
        </dgm:presLayoutVars>
      </dgm:prSet>
      <dgm:spPr/>
      <dgm:t>
        <a:bodyPr/>
        <a:lstStyle/>
        <a:p>
          <a:endParaRPr lang="en-US"/>
        </a:p>
      </dgm:t>
    </dgm:pt>
    <dgm:pt modelId="{B2B6501C-55C1-4E5C-B8E2-92CFC8FCB0D5}" type="pres">
      <dgm:prSet presAssocID="{37D719B7-B113-4732-A2E9-453E1CE9D332}" presName="level3hierChild" presStyleCnt="0"/>
      <dgm:spPr/>
    </dgm:pt>
  </dgm:ptLst>
  <dgm:cxnLst>
    <dgm:cxn modelId="{B4C6FBF9-C923-461D-AB6C-73F90AB02D71}" srcId="{B4D55A02-B5B5-41DE-B461-9D345782E3E9}" destId="{37D719B7-B113-4732-A2E9-453E1CE9D332}" srcOrd="2" destOrd="0" parTransId="{2397CF6F-AC5D-43F1-B6C7-EC3C6962A3BC}" sibTransId="{7FF01764-F945-4BE4-B409-AC9DC077C35B}"/>
    <dgm:cxn modelId="{CFB31424-B932-4B87-9796-4524EC32D316}" srcId="{B4D55A02-B5B5-41DE-B461-9D345782E3E9}" destId="{8F9AD458-DC1C-4E1A-B5BE-D3B5AF73780F}" srcOrd="1" destOrd="0" parTransId="{0074462F-8E02-46A3-B093-22249BA04299}" sibTransId="{B90A8C82-C573-4099-96B7-DF5DF83C8CCD}"/>
    <dgm:cxn modelId="{DE8C50B2-89B0-9344-9C5D-02BC894CCC60}" type="presOf" srcId="{3EA1C32B-F8C3-45F4-AA8F-F6B3D566EB0D}" destId="{3311B8F7-8261-41AA-9E0A-7C5C4485B650}" srcOrd="1" destOrd="0" presId="urn:microsoft.com/office/officeart/2008/layout/HorizontalMultiLevelHierarchy"/>
    <dgm:cxn modelId="{9FC8F7C9-FD1D-B848-8419-D1AAA79E0576}" type="presOf" srcId="{6D79FB22-F369-4CEA-8833-3779C8E074E5}" destId="{1B3E8BB3-A9C1-46CE-8BC9-09F38A950CCF}" srcOrd="0" destOrd="0" presId="urn:microsoft.com/office/officeart/2008/layout/HorizontalMultiLevelHierarchy"/>
    <dgm:cxn modelId="{045995F2-5BCE-A640-A40A-FFA87714C369}" type="presOf" srcId="{3EA1C32B-F8C3-45F4-AA8F-F6B3D566EB0D}" destId="{77A81E0C-8A5C-4A1E-A5E4-C28E80E56340}" srcOrd="0" destOrd="0" presId="urn:microsoft.com/office/officeart/2008/layout/HorizontalMultiLevelHierarchy"/>
    <dgm:cxn modelId="{FD42CD77-4FCA-4048-85E1-520DA3C3C41C}" type="presOf" srcId="{2397CF6F-AC5D-43F1-B6C7-EC3C6962A3BC}" destId="{E6342F57-6913-4C83-AA7B-8B96A242F552}" srcOrd="0" destOrd="0" presId="urn:microsoft.com/office/officeart/2008/layout/HorizontalMultiLevelHierarchy"/>
    <dgm:cxn modelId="{B4A6ECE7-3F5F-7C4B-82DC-6DF8E566219A}" type="presOf" srcId="{8F9AD458-DC1C-4E1A-B5BE-D3B5AF73780F}" destId="{A7D85BF2-7450-4BD8-A30B-A0F3EEAA2F79}" srcOrd="0" destOrd="0" presId="urn:microsoft.com/office/officeart/2008/layout/HorizontalMultiLevelHierarchy"/>
    <dgm:cxn modelId="{3B19A7CE-2E3D-E44C-BB13-EAFDF441EE48}" type="presOf" srcId="{0074462F-8E02-46A3-B093-22249BA04299}" destId="{101FADBE-129A-4E2D-AD87-DC7331AED0C5}" srcOrd="0" destOrd="0" presId="urn:microsoft.com/office/officeart/2008/layout/HorizontalMultiLevelHierarchy"/>
    <dgm:cxn modelId="{5E8A9B64-41C7-1542-9FAA-5E8A978CD380}" type="presOf" srcId="{0074462F-8E02-46A3-B093-22249BA04299}" destId="{DA2AFB1C-C0AE-493A-8CD5-C79100AD6117}" srcOrd="1" destOrd="0" presId="urn:microsoft.com/office/officeart/2008/layout/HorizontalMultiLevelHierarchy"/>
    <dgm:cxn modelId="{48CF523E-1A21-4884-BE03-DCE41AFC82A9}" srcId="{B4D55A02-B5B5-41DE-B461-9D345782E3E9}" destId="{A5448F48-328D-48F7-91A7-EEF84F8CE505}" srcOrd="0" destOrd="0" parTransId="{3EA1C32B-F8C3-45F4-AA8F-F6B3D566EB0D}" sibTransId="{4FB28A5E-091D-430E-8528-823AB400C233}"/>
    <dgm:cxn modelId="{C46C5CBF-2365-E24C-9ECE-5D5948C16340}" type="presOf" srcId="{37D719B7-B113-4732-A2E9-453E1CE9D332}" destId="{380F1AFD-7F1C-4123-8FFF-C8A0845E8C17}" srcOrd="0" destOrd="0" presId="urn:microsoft.com/office/officeart/2008/layout/HorizontalMultiLevelHierarchy"/>
    <dgm:cxn modelId="{1EF1A6C9-5154-4F4B-B410-28210058796C}" srcId="{6D79FB22-F369-4CEA-8833-3779C8E074E5}" destId="{B4D55A02-B5B5-41DE-B461-9D345782E3E9}" srcOrd="0" destOrd="0" parTransId="{C6F6CCCF-3421-4A7E-B9FC-C341736069C0}" sibTransId="{57D0C776-DD54-4108-B1FC-C75E88333C20}"/>
    <dgm:cxn modelId="{C2F10F34-4B77-FF4C-87D8-F07B9ABFD256}" type="presOf" srcId="{2397CF6F-AC5D-43F1-B6C7-EC3C6962A3BC}" destId="{980394F4-C150-4ACF-8B23-8D2474DD4942}" srcOrd="1" destOrd="0" presId="urn:microsoft.com/office/officeart/2008/layout/HorizontalMultiLevelHierarchy"/>
    <dgm:cxn modelId="{EEE13CD8-0957-6341-A634-03171D1FA2BA}" type="presOf" srcId="{B4D55A02-B5B5-41DE-B461-9D345782E3E9}" destId="{3AACE329-6330-47BF-A95B-C40A60C983E4}" srcOrd="0" destOrd="0" presId="urn:microsoft.com/office/officeart/2008/layout/HorizontalMultiLevelHierarchy"/>
    <dgm:cxn modelId="{758CA1B4-DD6F-D54F-9273-A48075628724}" type="presOf" srcId="{A5448F48-328D-48F7-91A7-EEF84F8CE505}" destId="{6BCE9277-096E-44F8-BFF8-3EDD07AD33D5}" srcOrd="0" destOrd="0" presId="urn:microsoft.com/office/officeart/2008/layout/HorizontalMultiLevelHierarchy"/>
    <dgm:cxn modelId="{E3A1F3E8-FF2B-AB4F-9D4A-260B955346B4}" type="presParOf" srcId="{1B3E8BB3-A9C1-46CE-8BC9-09F38A950CCF}" destId="{9FD3A65D-5101-47FB-9C92-3DF019EF6951}" srcOrd="0" destOrd="0" presId="urn:microsoft.com/office/officeart/2008/layout/HorizontalMultiLevelHierarchy"/>
    <dgm:cxn modelId="{960E8F6B-9BFF-0149-A545-2E2D32D37451}" type="presParOf" srcId="{9FD3A65D-5101-47FB-9C92-3DF019EF6951}" destId="{3AACE329-6330-47BF-A95B-C40A60C983E4}" srcOrd="0" destOrd="0" presId="urn:microsoft.com/office/officeart/2008/layout/HorizontalMultiLevelHierarchy"/>
    <dgm:cxn modelId="{9B7EE8C5-75EA-4C41-B32D-A26E21848F64}" type="presParOf" srcId="{9FD3A65D-5101-47FB-9C92-3DF019EF6951}" destId="{E6C5DB06-802F-4CE8-9075-965170370E9D}" srcOrd="1" destOrd="0" presId="urn:microsoft.com/office/officeart/2008/layout/HorizontalMultiLevelHierarchy"/>
    <dgm:cxn modelId="{E5105814-706F-2949-8A06-6828FDD7D598}" type="presParOf" srcId="{E6C5DB06-802F-4CE8-9075-965170370E9D}" destId="{77A81E0C-8A5C-4A1E-A5E4-C28E80E56340}" srcOrd="0" destOrd="0" presId="urn:microsoft.com/office/officeart/2008/layout/HorizontalMultiLevelHierarchy"/>
    <dgm:cxn modelId="{AB39F45E-0541-D74B-A8DB-A70EB069F3EA}" type="presParOf" srcId="{77A81E0C-8A5C-4A1E-A5E4-C28E80E56340}" destId="{3311B8F7-8261-41AA-9E0A-7C5C4485B650}" srcOrd="0" destOrd="0" presId="urn:microsoft.com/office/officeart/2008/layout/HorizontalMultiLevelHierarchy"/>
    <dgm:cxn modelId="{233DF304-3104-DB43-8D59-9A9D276493C8}" type="presParOf" srcId="{E6C5DB06-802F-4CE8-9075-965170370E9D}" destId="{25780004-1E1F-49F6-9AA2-7C96932A1DCA}" srcOrd="1" destOrd="0" presId="urn:microsoft.com/office/officeart/2008/layout/HorizontalMultiLevelHierarchy"/>
    <dgm:cxn modelId="{A5B2A30F-BC64-074B-B62C-B0EA5FCBC310}" type="presParOf" srcId="{25780004-1E1F-49F6-9AA2-7C96932A1DCA}" destId="{6BCE9277-096E-44F8-BFF8-3EDD07AD33D5}" srcOrd="0" destOrd="0" presId="urn:microsoft.com/office/officeart/2008/layout/HorizontalMultiLevelHierarchy"/>
    <dgm:cxn modelId="{9D974701-B43A-3A46-A74D-E4EC334981BB}" type="presParOf" srcId="{25780004-1E1F-49F6-9AA2-7C96932A1DCA}" destId="{C22EA336-FB05-4237-9693-DE732190F7BE}" srcOrd="1" destOrd="0" presId="urn:microsoft.com/office/officeart/2008/layout/HorizontalMultiLevelHierarchy"/>
    <dgm:cxn modelId="{8ABE34C7-3B5B-5A47-B960-FFB36B3E6087}" type="presParOf" srcId="{E6C5DB06-802F-4CE8-9075-965170370E9D}" destId="{101FADBE-129A-4E2D-AD87-DC7331AED0C5}" srcOrd="2" destOrd="0" presId="urn:microsoft.com/office/officeart/2008/layout/HorizontalMultiLevelHierarchy"/>
    <dgm:cxn modelId="{066350C1-AE9D-0D46-9DD9-8AD565A02988}" type="presParOf" srcId="{101FADBE-129A-4E2D-AD87-DC7331AED0C5}" destId="{DA2AFB1C-C0AE-493A-8CD5-C79100AD6117}" srcOrd="0" destOrd="0" presId="urn:microsoft.com/office/officeart/2008/layout/HorizontalMultiLevelHierarchy"/>
    <dgm:cxn modelId="{AB467741-836E-7647-B184-DD8AF191BE41}" type="presParOf" srcId="{E6C5DB06-802F-4CE8-9075-965170370E9D}" destId="{B338355F-E0AD-4094-A4FE-E917D16018BD}" srcOrd="3" destOrd="0" presId="urn:microsoft.com/office/officeart/2008/layout/HorizontalMultiLevelHierarchy"/>
    <dgm:cxn modelId="{1EAEAE30-0DF4-BB47-A4DA-7D7E75408E41}" type="presParOf" srcId="{B338355F-E0AD-4094-A4FE-E917D16018BD}" destId="{A7D85BF2-7450-4BD8-A30B-A0F3EEAA2F79}" srcOrd="0" destOrd="0" presId="urn:microsoft.com/office/officeart/2008/layout/HorizontalMultiLevelHierarchy"/>
    <dgm:cxn modelId="{24CB00C9-D61B-444E-9C15-910EB282304D}" type="presParOf" srcId="{B338355F-E0AD-4094-A4FE-E917D16018BD}" destId="{F6F5DEDF-49A7-4BD4-B5CB-5F25EE4A062E}" srcOrd="1" destOrd="0" presId="urn:microsoft.com/office/officeart/2008/layout/HorizontalMultiLevelHierarchy"/>
    <dgm:cxn modelId="{86FE21D0-7B97-7749-951F-9C9F0C5D1127}" type="presParOf" srcId="{E6C5DB06-802F-4CE8-9075-965170370E9D}" destId="{E6342F57-6913-4C83-AA7B-8B96A242F552}" srcOrd="4" destOrd="0" presId="urn:microsoft.com/office/officeart/2008/layout/HorizontalMultiLevelHierarchy"/>
    <dgm:cxn modelId="{E8C57BFA-4656-1540-89C9-029A49A369DC}" type="presParOf" srcId="{E6342F57-6913-4C83-AA7B-8B96A242F552}" destId="{980394F4-C150-4ACF-8B23-8D2474DD4942}" srcOrd="0" destOrd="0" presId="urn:microsoft.com/office/officeart/2008/layout/HorizontalMultiLevelHierarchy"/>
    <dgm:cxn modelId="{D0A83C70-1DF7-544A-9199-4EA0D2605694}" type="presParOf" srcId="{E6C5DB06-802F-4CE8-9075-965170370E9D}" destId="{72EDBD76-C30F-422C-9A10-62488EBD05EB}" srcOrd="5" destOrd="0" presId="urn:microsoft.com/office/officeart/2008/layout/HorizontalMultiLevelHierarchy"/>
    <dgm:cxn modelId="{63323282-2D9B-1F4F-8BD9-27282056EE17}" type="presParOf" srcId="{72EDBD76-C30F-422C-9A10-62488EBD05EB}" destId="{380F1AFD-7F1C-4123-8FFF-C8A0845E8C17}" srcOrd="0" destOrd="0" presId="urn:microsoft.com/office/officeart/2008/layout/HorizontalMultiLevelHierarchy"/>
    <dgm:cxn modelId="{D49086E2-34B6-D64E-A887-270798DA49C1}" type="presParOf" srcId="{72EDBD76-C30F-422C-9A10-62488EBD05EB}" destId="{B2B6501C-55C1-4E5C-B8E2-92CFC8FCB0D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42F57-6913-4C83-AA7B-8B96A242F552}">
      <dsp:nvSpPr>
        <dsp:cNvPr id="0" name=""/>
        <dsp:cNvSpPr/>
      </dsp:nvSpPr>
      <dsp:spPr>
        <a:xfrm>
          <a:off x="2267675" y="2423319"/>
          <a:ext cx="604084" cy="1151076"/>
        </a:xfrm>
        <a:custGeom>
          <a:avLst/>
          <a:gdLst/>
          <a:ahLst/>
          <a:cxnLst/>
          <a:rect l="0" t="0" r="0" b="0"/>
          <a:pathLst>
            <a:path>
              <a:moveTo>
                <a:pt x="0" y="0"/>
              </a:moveTo>
              <a:lnTo>
                <a:pt x="302042" y="0"/>
              </a:lnTo>
              <a:lnTo>
                <a:pt x="302042" y="1151076"/>
              </a:lnTo>
              <a:lnTo>
                <a:pt x="604084" y="115107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7219" y="2966358"/>
        <a:ext cx="64997" cy="64997"/>
      </dsp:txXfrm>
    </dsp:sp>
    <dsp:sp modelId="{101FADBE-129A-4E2D-AD87-DC7331AED0C5}">
      <dsp:nvSpPr>
        <dsp:cNvPr id="0" name=""/>
        <dsp:cNvSpPr/>
      </dsp:nvSpPr>
      <dsp:spPr>
        <a:xfrm>
          <a:off x="2267675" y="2377599"/>
          <a:ext cx="604084" cy="91440"/>
        </a:xfrm>
        <a:custGeom>
          <a:avLst/>
          <a:gdLst/>
          <a:ahLst/>
          <a:cxnLst/>
          <a:rect l="0" t="0" r="0" b="0"/>
          <a:pathLst>
            <a:path>
              <a:moveTo>
                <a:pt x="0" y="45720"/>
              </a:moveTo>
              <a:lnTo>
                <a:pt x="604084" y="4572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54616" y="2408216"/>
        <a:ext cx="30204" cy="30204"/>
      </dsp:txXfrm>
    </dsp:sp>
    <dsp:sp modelId="{77A81E0C-8A5C-4A1E-A5E4-C28E80E56340}">
      <dsp:nvSpPr>
        <dsp:cNvPr id="0" name=""/>
        <dsp:cNvSpPr/>
      </dsp:nvSpPr>
      <dsp:spPr>
        <a:xfrm>
          <a:off x="2267675" y="1272242"/>
          <a:ext cx="604084" cy="1151076"/>
        </a:xfrm>
        <a:custGeom>
          <a:avLst/>
          <a:gdLst/>
          <a:ahLst/>
          <a:cxnLst/>
          <a:rect l="0" t="0" r="0" b="0"/>
          <a:pathLst>
            <a:path>
              <a:moveTo>
                <a:pt x="0" y="1151076"/>
              </a:moveTo>
              <a:lnTo>
                <a:pt x="302042" y="1151076"/>
              </a:lnTo>
              <a:lnTo>
                <a:pt x="302042" y="0"/>
              </a:lnTo>
              <a:lnTo>
                <a:pt x="604084"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7219" y="1815281"/>
        <a:ext cx="64997" cy="64997"/>
      </dsp:txXfrm>
    </dsp:sp>
    <dsp:sp modelId="{3AACE329-6330-47BF-A95B-C40A60C983E4}">
      <dsp:nvSpPr>
        <dsp:cNvPr id="0" name=""/>
        <dsp:cNvSpPr/>
      </dsp:nvSpPr>
      <dsp:spPr>
        <a:xfrm rot="16200000">
          <a:off x="-616073" y="1962888"/>
          <a:ext cx="4846638" cy="920861"/>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a:t>Health Department</a:t>
          </a:r>
        </a:p>
      </dsp:txBody>
      <dsp:txXfrm>
        <a:off x="-616073" y="1962888"/>
        <a:ext cx="4846638" cy="920861"/>
      </dsp:txXfrm>
    </dsp:sp>
    <dsp:sp modelId="{6BCE9277-096E-44F8-BFF8-3EDD07AD33D5}">
      <dsp:nvSpPr>
        <dsp:cNvPr id="0" name=""/>
        <dsp:cNvSpPr/>
      </dsp:nvSpPr>
      <dsp:spPr>
        <a:xfrm>
          <a:off x="2871760" y="811811"/>
          <a:ext cx="3020424" cy="920861"/>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Registered Nurse</a:t>
          </a:r>
        </a:p>
      </dsp:txBody>
      <dsp:txXfrm>
        <a:off x="2871760" y="811811"/>
        <a:ext cx="3020424" cy="920861"/>
      </dsp:txXfrm>
    </dsp:sp>
    <dsp:sp modelId="{A7D85BF2-7450-4BD8-A30B-A0F3EEAA2F79}">
      <dsp:nvSpPr>
        <dsp:cNvPr id="0" name=""/>
        <dsp:cNvSpPr/>
      </dsp:nvSpPr>
      <dsp:spPr>
        <a:xfrm>
          <a:off x="2871760" y="1962888"/>
          <a:ext cx="3020424" cy="920861"/>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Registered Dietician</a:t>
          </a:r>
        </a:p>
      </dsp:txBody>
      <dsp:txXfrm>
        <a:off x="2871760" y="1962888"/>
        <a:ext cx="3020424" cy="920861"/>
      </dsp:txXfrm>
    </dsp:sp>
    <dsp:sp modelId="{380F1AFD-7F1C-4123-8FFF-C8A0845E8C17}">
      <dsp:nvSpPr>
        <dsp:cNvPr id="0" name=""/>
        <dsp:cNvSpPr/>
      </dsp:nvSpPr>
      <dsp:spPr>
        <a:xfrm>
          <a:off x="2871760" y="3113964"/>
          <a:ext cx="3020424" cy="920861"/>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a:t>Social Worker</a:t>
          </a:r>
        </a:p>
      </dsp:txBody>
      <dsp:txXfrm>
        <a:off x="2871760" y="3113964"/>
        <a:ext cx="3020424" cy="92086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341C5-7761-FF40-8C0D-A215EDE7DCED}" type="datetimeFigureOut">
              <a:rPr lang="en-US" smtClean="0"/>
              <a:pPr/>
              <a:t>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36F19-4483-034C-A3B6-1FDD1461567D}" type="slidenum">
              <a:rPr lang="en-US" smtClean="0"/>
              <a:pPr/>
              <a:t>‹#›</a:t>
            </a:fld>
            <a:endParaRPr lang="en-US"/>
          </a:p>
        </p:txBody>
      </p:sp>
    </p:spTree>
    <p:extLst>
      <p:ext uri="{BB962C8B-B14F-4D97-AF65-F5344CB8AC3E}">
        <p14:creationId xmlns:p14="http://schemas.microsoft.com/office/powerpoint/2010/main" val="10030750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Organizational</a:t>
            </a:r>
            <a:r>
              <a:rPr lang="en-US" baseline="0" dirty="0" smtClean="0"/>
              <a:t> Strategic Plan Project: Living Well with Diabetes</a:t>
            </a:r>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marketing plan</a:t>
            </a:r>
            <a:r>
              <a:rPr lang="en-US" baseline="0" dirty="0" smtClean="0"/>
              <a:t> includes a flyer that is attention catching and outlines the purpose of the diabetic support group and the need for volunteers to assist in running this group. </a:t>
            </a:r>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a:t>
            </a:r>
            <a:r>
              <a:rPr lang="en-US" baseline="0" dirty="0" smtClean="0"/>
              <a:t> members of the support group will work on a volunteer basis.</a:t>
            </a:r>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The payroll</a:t>
            </a:r>
            <a:r>
              <a:rPr lang="en-US" baseline="0" dirty="0" smtClean="0">
                <a:solidFill>
                  <a:srgbClr val="000000"/>
                </a:solidFill>
              </a:rPr>
              <a:t> employees will be given health insurance and a retirement plan, estimated at $8,000 year. </a:t>
            </a:r>
            <a:endParaRPr lang="en-US" dirty="0" smtClean="0">
              <a:solidFill>
                <a:srgbClr val="000000"/>
              </a:solidFill>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A small service fee will be required,</a:t>
            </a:r>
            <a:r>
              <a:rPr lang="en-US" baseline="0" dirty="0" smtClean="0">
                <a:solidFill>
                  <a:srgbClr val="000000"/>
                </a:solidFill>
              </a:rPr>
              <a:t> this is based on an individual’s income. This service fee will go towards supplies and other needs of the group. </a:t>
            </a:r>
            <a:endParaRPr lang="en-US" dirty="0" smtClean="0">
              <a:solidFill>
                <a:srgbClr val="000000"/>
              </a:solidFill>
            </a:endParaRPr>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Supplies: </a:t>
            </a:r>
            <a:r>
              <a:rPr lang="en-US" dirty="0" smtClean="0"/>
              <a:t>furniture, electronics such as a phone system, audio/visual equipment, computer software, and paper materials for education; office supplies such as a computer and desk; and lastly, supplies specific to the diabetic needs. The more specific supplies needed are </a:t>
            </a:r>
            <a:r>
              <a:rPr lang="en-US" dirty="0" err="1" smtClean="0"/>
              <a:t>glucometers</a:t>
            </a:r>
            <a:r>
              <a:rPr lang="en-US" dirty="0" smtClean="0"/>
              <a:t>, test strips, gloves, alcohol pads and gauze, and insulin/insulin pens. </a:t>
            </a:r>
            <a:r>
              <a:rPr lang="en-US" dirty="0" smtClean="0">
                <a:solidFill>
                  <a:srgbClr val="000000"/>
                </a:solidFill>
              </a:rPr>
              <a:t> </a:t>
            </a:r>
          </a:p>
          <a:p>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Education is</a:t>
            </a:r>
            <a:r>
              <a:rPr lang="en-US" baseline="0" dirty="0" smtClean="0"/>
              <a:t> provided to all members and families as needed, in a group setting at a set meeting place and time. This education includes information on the disease process, use of supplies, blood glucose monitoring and administration of insulin and oral </a:t>
            </a:r>
            <a:r>
              <a:rPr lang="en-US" baseline="0" dirty="0" err="1" smtClean="0"/>
              <a:t>antidiabetic</a:t>
            </a:r>
            <a:r>
              <a:rPr lang="en-US" baseline="0" dirty="0" smtClean="0"/>
              <a:t> medications, assistance with obtaining supplies, foot care and diabetic diet requirements. </a:t>
            </a:r>
          </a:p>
          <a:p>
            <a:r>
              <a:rPr lang="en-US" baseline="0" dirty="0" smtClean="0"/>
              <a:t>Self care is improved through assistance with and emphasis on importance of scheduled physician appointments, obtainment of proper medications and supplies, and proper dietary restrictions. </a:t>
            </a:r>
          </a:p>
          <a:p>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Organizational</a:t>
            </a:r>
            <a:r>
              <a:rPr lang="en-US" sz="1200" baseline="0" dirty="0" smtClean="0"/>
              <a:t> goals are aimed at enhancing the life of diabetics through proper nutrition, exercise, tight glucose control, adequate medication management, and regularly scheduled physician appointments</a:t>
            </a:r>
          </a:p>
          <a:p>
            <a:r>
              <a:rPr lang="en-US" sz="1200" baseline="0" dirty="0" smtClean="0"/>
              <a:t>This support group will empower diabetics with knowledge, education, motivation, and a platform in which they can discuss and seek answers about their disease. While this is a group setting, education is individualized to meet the needs of all members of the group. It provides members and their families with a safe and trusting environment in which they can improve their management of diabetes while being supported by others. A major goal is to reduce hospitalizations for these members, as they will be given the tools and knowledge to manage their illness and recognize early on a need for new or different interventions. By providing them with the motivation and knowledge about the importance of proper maintenance through exercise, nutrition, frequent blood glucose checks and close control of blood glucose levels; the hope is for fewer complications thus leading to reduced hospitalizations.  </a:t>
            </a:r>
            <a:endParaRPr lang="en-US" sz="1200"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To provide a community-based diabetes support group that addresses the physical and emotional needs of its members at least three times a week.</a:t>
            </a:r>
          </a:p>
          <a:p>
            <a:pPr lvl="0"/>
            <a:r>
              <a:rPr lang="en-US" dirty="0" smtClean="0"/>
              <a:t>To provide education and encourage improved self-care skills in order to reduce the occurrence and progression of diabetic complications during each visit.</a:t>
            </a:r>
          </a:p>
          <a:p>
            <a:pPr lvl="0"/>
            <a:r>
              <a:rPr lang="en-US" dirty="0" smtClean="0"/>
              <a:t>To assist members in obtaining access to quality education, services, equipment, and supplies within one month.</a:t>
            </a:r>
          </a:p>
          <a:p>
            <a:pPr lvl="0"/>
            <a:r>
              <a:rPr lang="en-US" dirty="0" smtClean="0"/>
              <a:t>To provide culturally relevant education and literature with in one month.</a:t>
            </a:r>
          </a:p>
          <a:p>
            <a:pPr lvl="0"/>
            <a:r>
              <a:rPr lang="en-US" dirty="0" smtClean="0"/>
              <a:t>To provide locations of local food markets and fresh food sources within first month of support group.</a:t>
            </a:r>
          </a:p>
          <a:p>
            <a:pPr lvl="0"/>
            <a:r>
              <a:rPr lang="en-US" dirty="0" smtClean="0"/>
              <a:t>To provide access to diabetic dietician resources at each meeting.</a:t>
            </a:r>
          </a:p>
          <a:p>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meetings</a:t>
            </a:r>
            <a:r>
              <a:rPr lang="en-US" baseline="0" dirty="0" smtClean="0"/>
              <a:t> will be held within the local Health Department, and will include on staff, a Registered Nurse, a Registered Dietician and a Social Worker</a:t>
            </a:r>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RN is to provide education to diabetic clients in the community. This education will include: information about the disease process, complications of the progression of diabetes related to noncompliance, use of equipment such as the </a:t>
            </a:r>
            <a:r>
              <a:rPr lang="en-US" dirty="0" err="1" smtClean="0"/>
              <a:t>glucometers</a:t>
            </a:r>
            <a:r>
              <a:rPr lang="en-US" dirty="0" smtClean="0"/>
              <a:t>, insulin pens, drawing up insulin, administration of insulin (sites, how to use alcohol pad)--as there may be new or young diabetics in the group; frequency of blood glucose checks, use of a sliding scale, how to keep a blood glucose log; and education about importance of regular physician appointments. The RN will used evidence based education to educate the clients. In addition to education the RN will assess and monitor the diabetics progress through evaluating their blood sugars. In addition to monitoring blood sugars, the RN will also assess the patient for co-morbidities related to diabetes; and the effectiveness of each individual's interventions. The RN will tailor education to meet each of the individual's specific needs. </a:t>
            </a:r>
          </a:p>
          <a:p>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registered dietician will be responsible for educating the clients on responsible food choices and recipes. They will teach the clients how to count carbohydrates and maintain a food journal to help evaluate their food choices. The dietician will also assist the clients in finding affordable healthy food choices in the community.</a:t>
            </a:r>
          </a:p>
          <a:p>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A36F19-4483-034C-A3B6-1FDD1461567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24B7C63C-F1E5-422D-B5E8-65DB765C98D4}" type="datetimeFigureOut">
              <a:rPr lang="en-US" smtClean="0"/>
              <a:pPr/>
              <a:t>12/5/2015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A8E849CE-FBB1-4A1A-B985-0CE5B9CA6E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B7C63C-F1E5-422D-B5E8-65DB765C98D4}"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849CE-FBB1-4A1A-B985-0CE5B9CA6E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24B7C63C-F1E5-422D-B5E8-65DB765C98D4}" type="datetimeFigureOut">
              <a:rPr lang="en-US" smtClean="0"/>
              <a:pPr/>
              <a:t>12/5/2015</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A8E849CE-FBB1-4A1A-B985-0CE5B9CA6E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B7C63C-F1E5-422D-B5E8-65DB765C98D4}"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849CE-FBB1-4A1A-B985-0CE5B9CA6E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24B7C63C-F1E5-422D-B5E8-65DB765C98D4}" type="datetimeFigureOut">
              <a:rPr lang="en-US" smtClean="0"/>
              <a:pPr/>
              <a:t>12/5/2015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A8E849CE-FBB1-4A1A-B985-0CE5B9CA6E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B7C63C-F1E5-422D-B5E8-65DB765C98D4}" type="datetimeFigureOut">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849CE-FBB1-4A1A-B985-0CE5B9CA6E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B7C63C-F1E5-422D-B5E8-65DB765C98D4}" type="datetimeFigureOut">
              <a:rPr lang="en-US" smtClean="0"/>
              <a:pPr/>
              <a:t>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849CE-FBB1-4A1A-B985-0CE5B9CA6E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B7C63C-F1E5-422D-B5E8-65DB765C98D4}" type="datetimeFigureOut">
              <a:rPr lang="en-US" smtClean="0"/>
              <a:pPr/>
              <a:t>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849CE-FBB1-4A1A-B985-0CE5B9CA6E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24B7C63C-F1E5-422D-B5E8-65DB765C98D4}" type="datetimeFigureOut">
              <a:rPr lang="en-US" smtClean="0"/>
              <a:pPr/>
              <a:t>12/5/2015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A8E849CE-FBB1-4A1A-B985-0CE5B9CA6E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B7C63C-F1E5-422D-B5E8-65DB765C98D4}" type="datetimeFigureOut">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849CE-FBB1-4A1A-B985-0CE5B9CA6E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24B7C63C-F1E5-422D-B5E8-65DB765C98D4}" type="datetimeFigureOut">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849CE-FBB1-4A1A-B985-0CE5B9CA6EC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24B7C63C-F1E5-422D-B5E8-65DB765C98D4}" type="datetimeFigureOut">
              <a:rPr lang="en-US" smtClean="0"/>
              <a:pPr/>
              <a:t>12/5/2015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A8E849CE-FBB1-4A1A-B985-0CE5B9CA6E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audio" Target="../media/audio3.wav"/><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Living well with diabetes:</a:t>
            </a:r>
            <a:br>
              <a:rPr lang="en-US" dirty="0" smtClean="0"/>
            </a:br>
            <a:r>
              <a:rPr lang="en-US" sz="2400" dirty="0" smtClean="0"/>
              <a:t>Diabetic Support Group</a:t>
            </a:r>
            <a:endParaRPr lang="en-US" dirty="0"/>
          </a:p>
        </p:txBody>
      </p:sp>
      <p:sp>
        <p:nvSpPr>
          <p:cNvPr id="3" name="Subtitle 2"/>
          <p:cNvSpPr>
            <a:spLocks noGrp="1"/>
          </p:cNvSpPr>
          <p:nvPr>
            <p:ph type="subTitle" idx="1"/>
          </p:nvPr>
        </p:nvSpPr>
        <p:spPr/>
        <p:txBody>
          <a:bodyPr/>
          <a:lstStyle/>
          <a:p>
            <a:pPr algn="ctr"/>
            <a:r>
              <a:rPr lang="en-US" dirty="0" smtClean="0"/>
              <a:t>Presented by:  Erin </a:t>
            </a:r>
            <a:r>
              <a:rPr lang="en-US" dirty="0" err="1" smtClean="0"/>
              <a:t>Scarbrough-Raden</a:t>
            </a:r>
            <a:r>
              <a:rPr lang="en-US" dirty="0" smtClean="0"/>
              <a:t>, Sara </a:t>
            </a:r>
            <a:r>
              <a:rPr lang="en-US" dirty="0" err="1" smtClean="0"/>
              <a:t>Ido</a:t>
            </a:r>
            <a:r>
              <a:rPr lang="en-US" dirty="0" smtClean="0"/>
              <a:t>, Bridget Shook, </a:t>
            </a:r>
          </a:p>
          <a:p>
            <a:pPr algn="ctr"/>
            <a:r>
              <a:rPr lang="en-US" dirty="0" smtClean="0"/>
              <a:t>and </a:t>
            </a:r>
            <a:r>
              <a:rPr lang="en-US" dirty="0" err="1" smtClean="0"/>
              <a:t>Rachal</a:t>
            </a:r>
            <a:r>
              <a:rPr lang="en-US" dirty="0" smtClean="0"/>
              <a:t> Trigger</a:t>
            </a:r>
            <a:endParaRPr lang="en-US" dirty="0"/>
          </a:p>
        </p:txBody>
      </p:sp>
      <p:pic>
        <p:nvPicPr>
          <p:cNvPr id="4" name="Picture 3" descr="aa.png"/>
          <p:cNvPicPr>
            <a:picLocks noChangeAspect="1"/>
          </p:cNvPicPr>
          <p:nvPr/>
        </p:nvPicPr>
        <p:blipFill>
          <a:blip r:embed="rId4" cstate="print"/>
          <a:stretch>
            <a:fillRect/>
          </a:stretch>
        </p:blipFill>
        <p:spPr>
          <a:xfrm>
            <a:off x="533400" y="1066800"/>
            <a:ext cx="1828800" cy="4400550"/>
          </a:xfrm>
          <a:prstGeom prst="rect">
            <a:avLst/>
          </a:prstGeom>
        </p:spPr>
      </p:pic>
      <p:pic>
        <p:nvPicPr>
          <p:cNvPr id="19" name="~PP3341.WAV">
            <a:hlinkClick r:id="" action="ppaction://media"/>
          </p:cNvPr>
          <p:cNvPicPr>
            <a:picLocks noRot="1" noChangeAspect="1"/>
          </p:cNvPicPr>
          <p:nvPr>
            <a:wavAudioFile r:embed="rId1" name="~PP3341.WAV"/>
          </p:nvPr>
        </p:nvPicPr>
        <p:blipFill>
          <a:blip r:embed="rId5"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4036280340"/>
      </p:ext>
    </p:extLst>
  </p:cSld>
  <p:clrMapOvr>
    <a:masterClrMapping/>
  </p:clrMapOvr>
  <p:transition advTm="7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Marketing plan</a:t>
            </a:r>
            <a:endParaRPr lang="en-US" u="sng" dirty="0"/>
          </a:p>
        </p:txBody>
      </p:sp>
      <p:pic>
        <p:nvPicPr>
          <p:cNvPr id="6" name="Content Placeholder 5" descr="BulletinNurs.pdf"/>
          <p:cNvPicPr>
            <a:picLocks noGrp="1" noChangeAspect="1"/>
          </p:cNvPicPr>
          <p:nvPr>
            <p:ph idx="1"/>
          </p:nvPr>
        </p:nvPicPr>
        <p:blipFill>
          <a:blip r:embed="rId4" cstate="print"/>
          <a:stretch>
            <a:fillRect/>
          </a:stretch>
        </p:blipFill>
        <p:spPr>
          <a:xfrm>
            <a:off x="2204135" y="1609725"/>
            <a:ext cx="3745129" cy="4846638"/>
          </a:xfrm>
        </p:spPr>
      </p:pic>
      <p:pic>
        <p:nvPicPr>
          <p:cNvPr id="12" name="~PP3217.WAV">
            <a:hlinkClick r:id="" action="ppaction://media"/>
          </p:cNvPr>
          <p:cNvPicPr>
            <a:picLocks noRot="1" noChangeAspect="1"/>
          </p:cNvPicPr>
          <p:nvPr>
            <a:wavAudioFile r:embed="rId1" name="~PP3217.WAV"/>
          </p:nvPr>
        </p:nvPicPr>
        <p:blipFill>
          <a:blip r:embed="rId5"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3045823339"/>
      </p:ext>
    </p:extLst>
  </p:cSld>
  <p:clrMapOvr>
    <a:masterClrMapping/>
  </p:clrMapOvr>
  <p:transition advTm="135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Marketing Plan</a:t>
            </a:r>
            <a:endParaRPr lang="en-US" dirty="0"/>
          </a:p>
        </p:txBody>
      </p:sp>
      <p:sp>
        <p:nvSpPr>
          <p:cNvPr id="3" name="Content Placeholder 2"/>
          <p:cNvSpPr>
            <a:spLocks noGrp="1"/>
          </p:cNvSpPr>
          <p:nvPr>
            <p:ph idx="1"/>
          </p:nvPr>
        </p:nvSpPr>
        <p:spPr/>
        <p:txBody>
          <a:bodyPr/>
          <a:lstStyle/>
          <a:p>
            <a:r>
              <a:rPr lang="en-US" dirty="0" smtClean="0"/>
              <a:t>Cost for advertisement of 30 days and 3 cross postings online: $600.</a:t>
            </a:r>
          </a:p>
          <a:p>
            <a:endParaRPr lang="en-US" dirty="0" smtClean="0"/>
          </a:p>
          <a:p>
            <a:r>
              <a:rPr lang="en-US" dirty="0" smtClean="0"/>
              <a:t>The advertisement was mailed out to local health organizations as well. </a:t>
            </a:r>
          </a:p>
          <a:p>
            <a:endParaRPr lang="en-US" dirty="0" smtClean="0"/>
          </a:p>
          <a:p>
            <a:r>
              <a:rPr lang="en-US" dirty="0" smtClean="0"/>
              <a:t>Posted at area colleges and universities, hospitals, healthcare clinics and physician offices. </a:t>
            </a:r>
          </a:p>
          <a:p>
            <a:endParaRPr lang="en-US" dirty="0"/>
          </a:p>
        </p:txBody>
      </p:sp>
      <p:pic>
        <p:nvPicPr>
          <p:cNvPr id="7" name="~PP1808.WAV">
            <a:hlinkClick r:id="" action="ppaction://media"/>
          </p:cNvPr>
          <p:cNvPicPr>
            <a:picLocks noRot="1" noChangeAspect="1"/>
          </p:cNvPicPr>
          <p:nvPr>
            <a:wavAudioFile r:embed="rId1" name="~PP1808.WAV"/>
          </p:nvPr>
        </p:nvPicPr>
        <p:blipFill>
          <a:blip r:embed="rId4" cstate="print"/>
          <a:stretch>
            <a:fillRect/>
          </a:stretch>
        </p:blipFill>
        <p:spPr>
          <a:xfrm>
            <a:off x="8702675" y="6416675"/>
            <a:ext cx="304800" cy="304800"/>
          </a:xfrm>
          <a:prstGeom prst="rect">
            <a:avLst/>
          </a:prstGeom>
        </p:spPr>
      </p:pic>
    </p:spTree>
  </p:cSld>
  <p:clrMapOvr>
    <a:masterClrMapping/>
  </p:clrMapOvr>
  <p:transition advTm="231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Budget</a:t>
            </a:r>
            <a:endParaRPr lang="en-US" dirty="0"/>
          </a:p>
        </p:txBody>
      </p:sp>
      <p:sp>
        <p:nvSpPr>
          <p:cNvPr id="3" name="Content Placeholder 2"/>
          <p:cNvSpPr>
            <a:spLocks noGrp="1"/>
          </p:cNvSpPr>
          <p:nvPr>
            <p:ph idx="1"/>
          </p:nvPr>
        </p:nvSpPr>
        <p:spPr/>
        <p:txBody>
          <a:bodyPr/>
          <a:lstStyle/>
          <a:p>
            <a:r>
              <a:rPr lang="en-US" dirty="0" smtClean="0"/>
              <a:t>Extension of health department. Organization will meet in an existing area of the health department</a:t>
            </a:r>
          </a:p>
          <a:p>
            <a:r>
              <a:rPr lang="en-US" dirty="0" smtClean="0"/>
              <a:t>Three full time positions to be shared with three local health departments</a:t>
            </a:r>
          </a:p>
          <a:p>
            <a:pPr lvl="2"/>
            <a:r>
              <a:rPr lang="en-US" dirty="0" smtClean="0"/>
              <a:t>Registered Nurse Salary: $65,470</a:t>
            </a:r>
          </a:p>
          <a:p>
            <a:pPr lvl="2"/>
            <a:r>
              <a:rPr lang="en-US" dirty="0" smtClean="0"/>
              <a:t>Registered Dietician: $55,240</a:t>
            </a:r>
          </a:p>
          <a:p>
            <a:pPr lvl="2"/>
            <a:r>
              <a:rPr lang="en-US" dirty="0" smtClean="0"/>
              <a:t>Social Worker: $44,200</a:t>
            </a:r>
          </a:p>
          <a:p>
            <a:pPr lvl="2"/>
            <a:endParaRPr lang="en-US" dirty="0" smtClean="0"/>
          </a:p>
          <a:p>
            <a:pPr lvl="2">
              <a:buNone/>
            </a:pPr>
            <a:r>
              <a:rPr lang="en-US" dirty="0" smtClean="0"/>
              <a:t>* These salaries were based off of the median salaries from the United States Labor Department. </a:t>
            </a:r>
          </a:p>
        </p:txBody>
      </p:sp>
      <p:pic>
        <p:nvPicPr>
          <p:cNvPr id="4" name="Picture 3" descr="rn.png"/>
          <p:cNvPicPr>
            <a:picLocks noChangeAspect="1"/>
          </p:cNvPicPr>
          <p:nvPr/>
        </p:nvPicPr>
        <p:blipFill>
          <a:blip r:embed="rId4" cstate="print"/>
          <a:stretch>
            <a:fillRect/>
          </a:stretch>
        </p:blipFill>
        <p:spPr>
          <a:xfrm>
            <a:off x="5410200" y="3505200"/>
            <a:ext cx="1143000" cy="1717623"/>
          </a:xfrm>
          <a:prstGeom prst="rect">
            <a:avLst/>
          </a:prstGeom>
        </p:spPr>
      </p:pic>
      <p:pic>
        <p:nvPicPr>
          <p:cNvPr id="5" name="Picture 4" descr="budget.png"/>
          <p:cNvPicPr>
            <a:picLocks noChangeAspect="1"/>
          </p:cNvPicPr>
          <p:nvPr/>
        </p:nvPicPr>
        <p:blipFill>
          <a:blip r:embed="rId5" cstate="print"/>
          <a:stretch>
            <a:fillRect/>
          </a:stretch>
        </p:blipFill>
        <p:spPr>
          <a:xfrm>
            <a:off x="5638800" y="457200"/>
            <a:ext cx="2352675" cy="1363754"/>
          </a:xfrm>
          <a:prstGeom prst="rect">
            <a:avLst/>
          </a:prstGeom>
        </p:spPr>
      </p:pic>
      <p:pic>
        <p:nvPicPr>
          <p:cNvPr id="6" name="~PP938.WAV">
            <a:hlinkClick r:id="" action="ppaction://media"/>
          </p:cNvPr>
          <p:cNvPicPr>
            <a:picLocks noRot="1" noChangeAspect="1"/>
          </p:cNvPicPr>
          <p:nvPr>
            <a:wavAudioFile r:embed="rId1" name="~PP938.WAV"/>
          </p:nvPr>
        </p:nvPicPr>
        <p:blipFill>
          <a:blip r:embed="rId6"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3703379900"/>
      </p:ext>
    </p:extLst>
  </p:cSld>
  <p:clrMapOvr>
    <a:masterClrMapping/>
  </p:clrMapOvr>
  <p:transition advTm="323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Budget</a:t>
            </a:r>
            <a:endParaRPr lang="en-US" dirty="0"/>
          </a:p>
        </p:txBody>
      </p:sp>
      <p:sp>
        <p:nvSpPr>
          <p:cNvPr id="3" name="Content Placeholder 2"/>
          <p:cNvSpPr>
            <a:spLocks noGrp="1"/>
          </p:cNvSpPr>
          <p:nvPr>
            <p:ph idx="1"/>
          </p:nvPr>
        </p:nvSpPr>
        <p:spPr/>
        <p:txBody>
          <a:bodyPr/>
          <a:lstStyle/>
          <a:p>
            <a:r>
              <a:rPr lang="en-US" dirty="0" smtClean="0"/>
              <a:t>Health Insurance and Retirement Plan: $8,000 per employee per year</a:t>
            </a:r>
          </a:p>
          <a:p>
            <a:endParaRPr lang="en-US" dirty="0" smtClean="0"/>
          </a:p>
          <a:p>
            <a:r>
              <a:rPr lang="en-US" dirty="0" smtClean="0"/>
              <a:t>Fee for service. Amount based on income. </a:t>
            </a:r>
          </a:p>
          <a:p>
            <a:endParaRPr lang="en-US" dirty="0" smtClean="0"/>
          </a:p>
          <a:p>
            <a:r>
              <a:rPr lang="en-US" dirty="0" smtClean="0"/>
              <a:t>Starting costs for supplies: $5,000</a:t>
            </a:r>
          </a:p>
          <a:p>
            <a:endParaRPr lang="en-US" dirty="0" smtClean="0"/>
          </a:p>
        </p:txBody>
      </p:sp>
      <p:pic>
        <p:nvPicPr>
          <p:cNvPr id="4" name="Picture 3" descr="diabetespiac.png"/>
          <p:cNvPicPr>
            <a:picLocks noChangeAspect="1"/>
          </p:cNvPicPr>
          <p:nvPr/>
        </p:nvPicPr>
        <p:blipFill>
          <a:blip r:embed="rId4" cstate="print"/>
          <a:stretch>
            <a:fillRect/>
          </a:stretch>
        </p:blipFill>
        <p:spPr>
          <a:xfrm>
            <a:off x="762000" y="4495800"/>
            <a:ext cx="2228850" cy="1771650"/>
          </a:xfrm>
          <a:prstGeom prst="rect">
            <a:avLst/>
          </a:prstGeom>
        </p:spPr>
      </p:pic>
      <p:pic>
        <p:nvPicPr>
          <p:cNvPr id="5" name="Picture 4" descr="office.png"/>
          <p:cNvPicPr>
            <a:picLocks noChangeAspect="1"/>
          </p:cNvPicPr>
          <p:nvPr/>
        </p:nvPicPr>
        <p:blipFill>
          <a:blip r:embed="rId5" cstate="print"/>
          <a:stretch>
            <a:fillRect/>
          </a:stretch>
        </p:blipFill>
        <p:spPr>
          <a:xfrm>
            <a:off x="3962400" y="4495800"/>
            <a:ext cx="2790825" cy="1638300"/>
          </a:xfrm>
          <a:prstGeom prst="rect">
            <a:avLst/>
          </a:prstGeom>
        </p:spPr>
      </p:pic>
      <p:pic>
        <p:nvPicPr>
          <p:cNvPr id="7" name="~PP170.WAV">
            <a:hlinkClick r:id="" action="ppaction://media"/>
          </p:cNvPr>
          <p:cNvPicPr>
            <a:picLocks noRot="1" noChangeAspect="1"/>
          </p:cNvPicPr>
          <p:nvPr>
            <a:wavAudioFile r:embed="rId1" name="~PP170.WAV"/>
          </p:nvPr>
        </p:nvPicPr>
        <p:blipFill>
          <a:blip r:embed="rId6" cstate="print"/>
          <a:stretch>
            <a:fillRect/>
          </a:stretch>
        </p:blipFill>
        <p:spPr>
          <a:xfrm>
            <a:off x="8702675" y="6416675"/>
            <a:ext cx="304800" cy="304800"/>
          </a:xfrm>
          <a:prstGeom prst="rect">
            <a:avLst/>
          </a:prstGeom>
        </p:spPr>
      </p:pic>
    </p:spTree>
  </p:cSld>
  <p:clrMapOvr>
    <a:masterClrMapping/>
  </p:clrMapOvr>
  <p:transition advTm="539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Centers for Medicare and Medicaid Services. (2015). </a:t>
            </a:r>
            <a:r>
              <a:rPr lang="en-US" i="1" dirty="0" smtClean="0"/>
              <a:t>Your Medicare coverage. </a:t>
            </a:r>
            <a:r>
              <a:rPr lang="en-US" dirty="0" smtClean="0"/>
              <a:t>Retrieved from </a:t>
            </a:r>
            <a:r>
              <a:rPr lang="en-US" dirty="0" err="1" smtClean="0"/>
              <a:t>www.medicare.gov/coverage/diabetes-self-mgmt-training.html</a:t>
            </a:r>
            <a:endParaRPr lang="en-US" dirty="0" smtClean="0"/>
          </a:p>
          <a:p>
            <a:r>
              <a:rPr lang="en-US" dirty="0" err="1" smtClean="0"/>
              <a:t>MLive</a:t>
            </a:r>
            <a:r>
              <a:rPr lang="en-US" dirty="0" smtClean="0"/>
              <a:t> Media Group. (2015). </a:t>
            </a:r>
            <a:r>
              <a:rPr lang="en-US" i="1" dirty="0" smtClean="0"/>
              <a:t>Post jobs and search resumes in Michigan. </a:t>
            </a:r>
            <a:r>
              <a:rPr lang="en-US" dirty="0" smtClean="0"/>
              <a:t>Retrieved from http://</a:t>
            </a:r>
            <a:r>
              <a:rPr lang="en-US" dirty="0" err="1" smtClean="0"/>
              <a:t>www.mlive.com/jobs/products/index.ssf</a:t>
            </a:r>
            <a:endParaRPr lang="en-US" dirty="0" smtClean="0"/>
          </a:p>
          <a:p>
            <a:r>
              <a:rPr lang="en-US" i="1" dirty="0" smtClean="0"/>
              <a:t>Registered Nurse Journal. </a:t>
            </a:r>
            <a:r>
              <a:rPr lang="en-US" dirty="0" smtClean="0"/>
              <a:t>(2015). Retrieved from http://www.rnao.co/sites/rnao-ca/files/2015_RNJ-RateCard-FINAL.pdf</a:t>
            </a:r>
          </a:p>
          <a:p>
            <a:r>
              <a:rPr lang="en-US" dirty="0" smtClean="0"/>
              <a:t>State of Michigan, Michigan Department of Treasury (2015). Retrieved from http://www.michigan.gov/taxes/0,1607,7-238-43529-155524--,00.html</a:t>
            </a:r>
          </a:p>
          <a:p>
            <a:r>
              <a:rPr lang="en-US" dirty="0" smtClean="0"/>
              <a:t>United States Department of Labor. (2015). </a:t>
            </a:r>
            <a:r>
              <a:rPr lang="en-US" i="1" dirty="0" smtClean="0"/>
              <a:t>Occupational outlook handbook. </a:t>
            </a:r>
            <a:r>
              <a:rPr lang="en-US" dirty="0" smtClean="0"/>
              <a:t>Retrieved from </a:t>
            </a:r>
            <a:r>
              <a:rPr lang="en-US" dirty="0" err="1" smtClean="0"/>
              <a:t>www.bls.gov</a:t>
            </a:r>
            <a:r>
              <a:rPr lang="en-US" dirty="0" smtClean="0"/>
              <a:t>/ooh/healthcare/</a:t>
            </a:r>
          </a:p>
          <a:p>
            <a:endParaRPr lang="en-US" dirty="0"/>
          </a:p>
        </p:txBody>
      </p:sp>
      <p:pic>
        <p:nvPicPr>
          <p:cNvPr id="5" name="~PP3710.WAV">
            <a:hlinkClick r:id="" action="ppaction://media"/>
          </p:cNvPr>
          <p:cNvPicPr>
            <a:picLocks noRot="1" noChangeAspect="1"/>
          </p:cNvPicPr>
          <p:nvPr>
            <a:wavAudioFile r:embed="rId1" name="~PP3710.WAV"/>
          </p:nvPr>
        </p:nvPicPr>
        <p:blipFill>
          <a:blip r:embed="rId4" cstate="print"/>
          <a:stretch>
            <a:fillRect/>
          </a:stretch>
        </p:blipFill>
        <p:spPr>
          <a:xfrm>
            <a:off x="8702675" y="6416675"/>
            <a:ext cx="304800" cy="304800"/>
          </a:xfrm>
          <a:prstGeom prst="rect">
            <a:avLst/>
          </a:prstGeom>
        </p:spPr>
      </p:pic>
    </p:spTree>
  </p:cSld>
  <p:clrMapOvr>
    <a:masterClrMapping/>
  </p:clrMapOvr>
  <p:transition advTm="10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Living Well with diabetes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3600" dirty="0" smtClean="0">
                <a:solidFill>
                  <a:srgbClr val="FF0000"/>
                </a:solidFill>
                <a:latin typeface="Narkisim" pitchFamily="34" charset="-79"/>
                <a:cs typeface="Narkisim" pitchFamily="34" charset="-79"/>
              </a:rPr>
              <a:t>Diabetic support group </a:t>
            </a:r>
          </a:p>
          <a:p>
            <a:pPr marL="0" indent="0" algn="ctr">
              <a:buNone/>
            </a:pPr>
            <a:r>
              <a:rPr lang="en-US" dirty="0" smtClean="0">
                <a:solidFill>
                  <a:schemeClr val="tx2">
                    <a:lumMod val="75000"/>
                  </a:schemeClr>
                </a:solidFill>
                <a:latin typeface="Aharoni" pitchFamily="2" charset="-79"/>
                <a:cs typeface="Aharoni" pitchFamily="2" charset="-79"/>
              </a:rPr>
              <a:t> </a:t>
            </a:r>
          </a:p>
          <a:p>
            <a:pPr marL="0" indent="0" algn="ctr">
              <a:buNone/>
            </a:pPr>
            <a:r>
              <a:rPr lang="en-US" b="1" dirty="0" smtClean="0">
                <a:solidFill>
                  <a:schemeClr val="tx2">
                    <a:lumMod val="75000"/>
                  </a:schemeClr>
                </a:solidFill>
              </a:rPr>
              <a:t>Addressing the physical and emotional needs of its members.</a:t>
            </a:r>
          </a:p>
          <a:p>
            <a:endParaRPr lang="en-US" dirty="0" smtClean="0"/>
          </a:p>
          <a:p>
            <a:r>
              <a:rPr lang="en-US" dirty="0" smtClean="0"/>
              <a:t>Provides education</a:t>
            </a:r>
          </a:p>
          <a:p>
            <a:endParaRPr lang="en-US" dirty="0" smtClean="0"/>
          </a:p>
          <a:p>
            <a:r>
              <a:rPr lang="en-US" dirty="0" smtClean="0"/>
              <a:t>Improves self-care</a:t>
            </a:r>
          </a:p>
          <a:p>
            <a:endParaRPr lang="en-US" dirty="0" smtClean="0"/>
          </a:p>
          <a:p>
            <a:r>
              <a:rPr lang="en-US" dirty="0" smtClean="0"/>
              <a:t>Assists members in obtaining access to further education and services</a:t>
            </a:r>
            <a:endParaRPr lang="en-US" dirty="0"/>
          </a:p>
        </p:txBody>
      </p:sp>
      <p:pic>
        <p:nvPicPr>
          <p:cNvPr id="4" name="Picture 3" descr="imagesCA7L7A2R.jpg"/>
          <p:cNvPicPr>
            <a:picLocks noChangeAspect="1"/>
          </p:cNvPicPr>
          <p:nvPr/>
        </p:nvPicPr>
        <p:blipFill>
          <a:blip r:embed="rId4" cstate="print"/>
          <a:stretch>
            <a:fillRect/>
          </a:stretch>
        </p:blipFill>
        <p:spPr>
          <a:xfrm>
            <a:off x="4191000" y="3429000"/>
            <a:ext cx="2933700" cy="1905000"/>
          </a:xfrm>
          <a:prstGeom prst="rect">
            <a:avLst/>
          </a:prstGeom>
        </p:spPr>
      </p:pic>
      <p:pic>
        <p:nvPicPr>
          <p:cNvPr id="17" name="~PP374.WAV">
            <a:hlinkClick r:id="" action="ppaction://media"/>
          </p:cNvPr>
          <p:cNvPicPr>
            <a:picLocks noRot="1" noChangeAspect="1"/>
          </p:cNvPicPr>
          <p:nvPr>
            <a:wavAudioFile r:embed="rId1" name="~PP374.WAV"/>
          </p:nvPr>
        </p:nvPicPr>
        <p:blipFill>
          <a:blip r:embed="rId5"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3577692596"/>
      </p:ext>
    </p:extLst>
  </p:cSld>
  <p:clrMapOvr>
    <a:masterClrMapping/>
  </p:clrMapOvr>
  <p:transition advTm="419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2400" u="sng" dirty="0" smtClean="0">
                <a:solidFill>
                  <a:schemeClr val="bg1">
                    <a:lumMod val="95000"/>
                    <a:lumOff val="5000"/>
                  </a:schemeClr>
                </a:solidFill>
              </a:rPr>
              <a:t>Mission Statement</a:t>
            </a:r>
            <a:br>
              <a:rPr lang="en-US" sz="2400" u="sng" dirty="0" smtClean="0">
                <a:solidFill>
                  <a:schemeClr val="bg1">
                    <a:lumMod val="95000"/>
                    <a:lumOff val="5000"/>
                  </a:schemeClr>
                </a:solidFill>
              </a:rPr>
            </a:br>
            <a:r>
              <a:rPr lang="en-US" sz="1800" dirty="0" smtClean="0">
                <a:solidFill>
                  <a:schemeClr val="bg1">
                    <a:lumMod val="95000"/>
                    <a:lumOff val="5000"/>
                  </a:schemeClr>
                </a:solidFill>
              </a:rPr>
              <a:t>TO DIRECTLY ENHANCE THE HEALTH AND WELLNESS OF DIABETICS BY EMPOWERING MEMBERS THROUGH THE SHARING OF KNOWLEDGE, SKILLS, BEHAVIORS, AND LIFESTYLE CHANGES IN A SUPPORTIVE GROUP ENVIRONMENT.</a:t>
            </a:r>
            <a:endParaRPr lang="en-US" sz="2400" u="sng" dirty="0">
              <a:solidFill>
                <a:schemeClr val="bg1">
                  <a:lumMod val="95000"/>
                  <a:lumOff val="5000"/>
                </a:schemeClr>
              </a:solidFill>
            </a:endParaRPr>
          </a:p>
        </p:txBody>
      </p:sp>
      <p:sp>
        <p:nvSpPr>
          <p:cNvPr id="8" name="Text Placeholder 7"/>
          <p:cNvSpPr>
            <a:spLocks noGrp="1"/>
          </p:cNvSpPr>
          <p:nvPr>
            <p:ph type="body" sz="half" idx="2"/>
          </p:nvPr>
        </p:nvSpPr>
        <p:spPr>
          <a:xfrm>
            <a:off x="5389098" y="3283634"/>
            <a:ext cx="3429000" cy="2431366"/>
          </a:xfrm>
        </p:spPr>
        <p:txBody>
          <a:bodyPr anchor="ctr">
            <a:normAutofit fontScale="92500" lnSpcReduction="20000"/>
          </a:bodyPr>
          <a:lstStyle/>
          <a:p>
            <a:pPr algn="ctr">
              <a:spcAft>
                <a:spcPts val="600"/>
              </a:spcAft>
            </a:pPr>
            <a:r>
              <a:rPr lang="en-US" sz="2200" u="sng" cap="all" dirty="0" smtClean="0">
                <a:solidFill>
                  <a:schemeClr val="tx1">
                    <a:lumMod val="95000"/>
                  </a:schemeClr>
                </a:solidFill>
                <a:latin typeface="+mj-lt"/>
              </a:rPr>
              <a:t>What We Believe in</a:t>
            </a:r>
          </a:p>
          <a:p>
            <a:pPr algn="ctr">
              <a:spcAft>
                <a:spcPts val="600"/>
              </a:spcAft>
            </a:pPr>
            <a:r>
              <a:rPr lang="en-US" sz="1730" cap="all" dirty="0" smtClean="0">
                <a:solidFill>
                  <a:schemeClr val="tx1">
                    <a:lumMod val="95000"/>
                  </a:schemeClr>
                </a:solidFill>
                <a:latin typeface="+mj-lt"/>
              </a:rPr>
              <a:t>We believe that by providing an open and educational forum for diabetics, we can establish and promote long-lasting and trusting relationships through kindness, acceptance, sharing of information, open communication, and general support of each member and their illness.</a:t>
            </a:r>
          </a:p>
          <a:p>
            <a:endParaRPr lang="en-US" sz="1730" dirty="0" smtClean="0">
              <a:solidFill>
                <a:schemeClr val="accent4">
                  <a:lumMod val="20000"/>
                  <a:lumOff val="80000"/>
                </a:schemeClr>
              </a:solidFill>
            </a:endParaRPr>
          </a:p>
        </p:txBody>
      </p:sp>
      <p:pic>
        <p:nvPicPr>
          <p:cNvPr id="9" name="Picture Placeholder 8" descr="Diabetes-Control-Picture.jpg"/>
          <p:cNvPicPr>
            <a:picLocks noGrp="1" noChangeAspect="1"/>
          </p:cNvPicPr>
          <p:nvPr>
            <p:ph type="pic" idx="1"/>
          </p:nvPr>
        </p:nvPicPr>
        <p:blipFill>
          <a:blip r:embed="rId4" cstate="print"/>
          <a:srcRect t="19" b="19"/>
          <a:stretch>
            <a:fillRect/>
          </a:stretch>
        </p:blipFill>
        <p:spPr/>
      </p:pic>
      <p:pic>
        <p:nvPicPr>
          <p:cNvPr id="15" name="~PP3566.WAV">
            <a:hlinkClick r:id="" action="ppaction://media"/>
          </p:cNvPr>
          <p:cNvPicPr>
            <a:picLocks noRot="1" noChangeAspect="1"/>
          </p:cNvPicPr>
          <p:nvPr>
            <a:wavAudioFile r:embed="rId1" name="~PP3566.WAV"/>
          </p:nvPr>
        </p:nvPicPr>
        <p:blipFill>
          <a:blip r:embed="rId5"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1001522515"/>
      </p:ext>
    </p:extLst>
  </p:cSld>
  <p:clrMapOvr>
    <a:masterClrMapping/>
  </p:clrMapOvr>
  <p:transition advTm="276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Organizational goals</a:t>
            </a:r>
            <a:endParaRPr lang="en-US" u="sng" dirty="0"/>
          </a:p>
        </p:txBody>
      </p:sp>
      <p:sp>
        <p:nvSpPr>
          <p:cNvPr id="3" name="Content Placeholder 2"/>
          <p:cNvSpPr>
            <a:spLocks noGrp="1"/>
          </p:cNvSpPr>
          <p:nvPr>
            <p:ph idx="1"/>
          </p:nvPr>
        </p:nvSpPr>
        <p:spPr>
          <a:xfrm>
            <a:off x="457200" y="1447800"/>
            <a:ext cx="7239000" cy="4846320"/>
          </a:xfrm>
        </p:spPr>
        <p:txBody>
          <a:bodyPr/>
          <a:lstStyle/>
          <a:p>
            <a:endParaRPr lang="en-US" dirty="0"/>
          </a:p>
          <a:p>
            <a:r>
              <a:rPr lang="en-US" dirty="0" smtClean="0"/>
              <a:t>Enhance the quality of life for individuals with diabetes.</a:t>
            </a:r>
          </a:p>
          <a:p>
            <a:r>
              <a:rPr lang="en-US" dirty="0" smtClean="0"/>
              <a:t>Reduce hospitalizations and other diabetic complications.</a:t>
            </a:r>
          </a:p>
          <a:p>
            <a:r>
              <a:rPr lang="en-US" dirty="0" smtClean="0"/>
              <a:t>Provide a safe, trusting, and informative platform.</a:t>
            </a:r>
          </a:p>
          <a:p>
            <a:r>
              <a:rPr lang="en-US" dirty="0" smtClean="0"/>
              <a:t>Increase access to healthy food choices to diabetic patients.</a:t>
            </a:r>
            <a:endParaRPr lang="en-US" dirty="0"/>
          </a:p>
        </p:txBody>
      </p:sp>
      <p:pic>
        <p:nvPicPr>
          <p:cNvPr id="9" name="~PP3085.WAV">
            <a:hlinkClick r:id="" action="ppaction://media"/>
          </p:cNvPr>
          <p:cNvPicPr>
            <a:picLocks noRot="1" noChangeAspect="1"/>
          </p:cNvPicPr>
          <p:nvPr>
            <a:wavAudioFile r:embed="rId1" name="~PP3085.WAV"/>
          </p:nvPr>
        </p:nvPicPr>
        <p:blipFill>
          <a:blip r:embed="rId4"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3016942889"/>
      </p:ext>
    </p:extLst>
  </p:cSld>
  <p:clrMapOvr>
    <a:masterClrMapping/>
  </p:clrMapOvr>
  <p:transition advTm="567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Organizational objectives</a:t>
            </a:r>
            <a:endParaRPr lang="en-US" u="sng" dirty="0"/>
          </a:p>
        </p:txBody>
      </p:sp>
      <p:sp>
        <p:nvSpPr>
          <p:cNvPr id="4" name="Content Placeholder 3"/>
          <p:cNvSpPr>
            <a:spLocks noGrp="1"/>
          </p:cNvSpPr>
          <p:nvPr>
            <p:ph idx="1"/>
          </p:nvPr>
        </p:nvSpPr>
        <p:spPr/>
        <p:txBody>
          <a:bodyPr>
            <a:normAutofit/>
          </a:bodyPr>
          <a:lstStyle/>
          <a:p>
            <a:r>
              <a:rPr lang="en-US" dirty="0" smtClean="0">
                <a:solidFill>
                  <a:schemeClr val="accent1">
                    <a:lumMod val="50000"/>
                  </a:schemeClr>
                </a:solidFill>
              </a:rPr>
              <a:t>Community-based diabetes support</a:t>
            </a:r>
          </a:p>
          <a:p>
            <a:pPr lvl="0"/>
            <a:r>
              <a:rPr lang="en-US" dirty="0" smtClean="0">
                <a:solidFill>
                  <a:srgbClr val="FF0000"/>
                </a:solidFill>
              </a:rPr>
              <a:t>Education and encouragement to reduce complications</a:t>
            </a:r>
          </a:p>
          <a:p>
            <a:pPr lvl="0"/>
            <a:r>
              <a:rPr lang="en-US" dirty="0" smtClean="0">
                <a:solidFill>
                  <a:schemeClr val="tx2">
                    <a:lumMod val="50000"/>
                  </a:schemeClr>
                </a:solidFill>
              </a:rPr>
              <a:t>Assistance with access to education, services, equipment, and supplies</a:t>
            </a:r>
            <a:r>
              <a:rPr lang="en-US" dirty="0" smtClean="0"/>
              <a:t>. </a:t>
            </a:r>
          </a:p>
          <a:p>
            <a:pPr lvl="0"/>
            <a:r>
              <a:rPr lang="en-US" dirty="0" smtClean="0">
                <a:solidFill>
                  <a:srgbClr val="FF0000"/>
                </a:solidFill>
              </a:rPr>
              <a:t>Culturally relevant education and literature</a:t>
            </a:r>
          </a:p>
          <a:p>
            <a:pPr lvl="0"/>
            <a:r>
              <a:rPr lang="en-US" dirty="0" smtClean="0">
                <a:solidFill>
                  <a:schemeClr val="tx2">
                    <a:lumMod val="50000"/>
                  </a:schemeClr>
                </a:solidFill>
              </a:rPr>
              <a:t>To provide locations of local food markets and fresh food sources</a:t>
            </a:r>
          </a:p>
          <a:p>
            <a:pPr lvl="0"/>
            <a:r>
              <a:rPr lang="en-US" dirty="0" smtClean="0">
                <a:solidFill>
                  <a:srgbClr val="FF0000"/>
                </a:solidFill>
              </a:rPr>
              <a:t>To provide access to diabetic dietician resources at each meeting.</a:t>
            </a:r>
            <a:endParaRPr lang="en-US" dirty="0">
              <a:solidFill>
                <a:srgbClr val="FF0000"/>
              </a:solidFill>
            </a:endParaRPr>
          </a:p>
        </p:txBody>
      </p:sp>
      <p:pic>
        <p:nvPicPr>
          <p:cNvPr id="9" name="~PP3363.WAV">
            <a:hlinkClick r:id="" action="ppaction://media"/>
          </p:cNvPr>
          <p:cNvPicPr>
            <a:picLocks noRot="1" noChangeAspect="1"/>
          </p:cNvPicPr>
          <p:nvPr>
            <a:wavAudioFile r:embed="rId1" name="~PP3363.WAV"/>
          </p:nvPr>
        </p:nvPicPr>
        <p:blipFill>
          <a:blip r:embed="rId4"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2025133964"/>
      </p:ext>
    </p:extLst>
  </p:cSld>
  <p:clrMapOvr>
    <a:masterClrMapping/>
  </p:clrMapOvr>
  <p:transition advTm="451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Organizational chart</a:t>
            </a:r>
            <a:endParaRPr lang="en-US" u="sng"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P2088.WAV">
            <a:hlinkClick r:id="" action="ppaction://media"/>
          </p:cNvPr>
          <p:cNvPicPr>
            <a:picLocks noRot="1" noChangeAspect="1"/>
          </p:cNvPicPr>
          <p:nvPr>
            <a:wavAudioFile r:embed="rId1" name="~PP2088.WAV"/>
          </p:nvPr>
        </p:nvPicPr>
        <p:blipFill>
          <a:blip r:embed="rId9"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1260395892"/>
      </p:ext>
    </p:extLst>
  </p:cSld>
  <p:clrMapOvr>
    <a:masterClrMapping/>
  </p:clrMapOvr>
  <p:transition advTm="108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Job descriptions</a:t>
            </a:r>
            <a:endParaRPr lang="en-US" u="sng"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u="sng" dirty="0" smtClean="0">
                <a:solidFill>
                  <a:srgbClr val="FF0000"/>
                </a:solidFill>
              </a:rPr>
              <a:t>The Registered Nurse will:</a:t>
            </a:r>
          </a:p>
          <a:p>
            <a:pPr marL="0" indent="0" algn="ctr"/>
            <a:r>
              <a:rPr lang="en-US" dirty="0" smtClean="0"/>
              <a:t> Provide education to diabetic clients in the community. </a:t>
            </a:r>
          </a:p>
          <a:p>
            <a:pPr marL="0" indent="0" algn="ctr"/>
            <a:r>
              <a:rPr lang="en-US" dirty="0" smtClean="0"/>
              <a:t>Use evidence based education to educate the clients.</a:t>
            </a:r>
          </a:p>
          <a:p>
            <a:pPr marL="0" indent="0" algn="ctr"/>
            <a:r>
              <a:rPr lang="en-US" dirty="0" smtClean="0"/>
              <a:t> Assess and monitor the diabetics progress through evaluating their blood sugars.</a:t>
            </a:r>
          </a:p>
          <a:p>
            <a:pPr marL="0" indent="0" algn="ctr"/>
            <a:r>
              <a:rPr lang="en-US" dirty="0" smtClean="0"/>
              <a:t>Assess the patient for co-morbidities related to diabetes. </a:t>
            </a:r>
          </a:p>
          <a:p>
            <a:pPr marL="0" indent="0" algn="ctr"/>
            <a:r>
              <a:rPr lang="en-US" dirty="0" smtClean="0"/>
              <a:t>Assess the effectiveness of each individual's interventions.</a:t>
            </a:r>
          </a:p>
          <a:p>
            <a:pPr marL="0" indent="0" algn="ctr"/>
            <a:r>
              <a:rPr lang="en-US" dirty="0" smtClean="0"/>
              <a:t>The RN will tailor education to meet each of the individual's specific needs. </a:t>
            </a:r>
            <a:endParaRPr lang="en-US" dirty="0"/>
          </a:p>
        </p:txBody>
      </p:sp>
      <p:pic>
        <p:nvPicPr>
          <p:cNvPr id="5" name="~PP1230.WAV">
            <a:hlinkClick r:id="" action="ppaction://media"/>
          </p:cNvPr>
          <p:cNvPicPr>
            <a:picLocks noRot="1" noChangeAspect="1"/>
          </p:cNvPicPr>
          <p:nvPr>
            <a:wavAudioFile r:embed="rId1" name="~PP1230.WAV"/>
          </p:nvPr>
        </p:nvPicPr>
        <p:blipFill>
          <a:blip r:embed="rId4"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652368836"/>
      </p:ext>
    </p:extLst>
  </p:cSld>
  <p:clrMapOvr>
    <a:masterClrMapping/>
  </p:clrMapOvr>
  <p:transition advTm="645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Job descriptions</a:t>
            </a:r>
            <a:endParaRPr lang="en-US" u="sng" dirty="0"/>
          </a:p>
        </p:txBody>
      </p:sp>
      <p:sp>
        <p:nvSpPr>
          <p:cNvPr id="3" name="Content Placeholder 2"/>
          <p:cNvSpPr>
            <a:spLocks noGrp="1"/>
          </p:cNvSpPr>
          <p:nvPr>
            <p:ph idx="1"/>
          </p:nvPr>
        </p:nvSpPr>
        <p:spPr/>
        <p:txBody>
          <a:bodyPr/>
          <a:lstStyle/>
          <a:p>
            <a:pPr marL="0" indent="0" algn="ctr">
              <a:buNone/>
            </a:pPr>
            <a:r>
              <a:rPr lang="en-US" b="1" u="sng" dirty="0" smtClean="0">
                <a:solidFill>
                  <a:srgbClr val="FF0000"/>
                </a:solidFill>
              </a:rPr>
              <a:t>The Registered Dietician will:</a:t>
            </a:r>
          </a:p>
          <a:p>
            <a:pPr marL="0" indent="0" algn="ctr"/>
            <a:r>
              <a:rPr lang="en-US" dirty="0" smtClean="0"/>
              <a:t>Be responsible for educating the clients on responsible food choices and recipes</a:t>
            </a:r>
          </a:p>
          <a:p>
            <a:pPr marL="0" indent="0" algn="ctr"/>
            <a:endParaRPr lang="en-US" dirty="0" smtClean="0"/>
          </a:p>
          <a:p>
            <a:pPr marL="0" indent="0" algn="ctr"/>
            <a:r>
              <a:rPr lang="en-US" dirty="0" smtClean="0"/>
              <a:t> Teach the clients how to count carbohydrates and maintain a food journal </a:t>
            </a:r>
          </a:p>
          <a:p>
            <a:pPr marL="0" indent="0" algn="ctr"/>
            <a:endParaRPr lang="en-US" dirty="0" smtClean="0"/>
          </a:p>
          <a:p>
            <a:pPr marL="0" indent="0" algn="ctr"/>
            <a:r>
              <a:rPr lang="en-US" dirty="0" smtClean="0"/>
              <a:t>Assist the clients in finding affordable healthy food choices in the community</a:t>
            </a:r>
          </a:p>
          <a:p>
            <a:pPr marL="0" indent="0" algn="ctr">
              <a:buNone/>
            </a:pPr>
            <a:endParaRPr lang="en-US" dirty="0"/>
          </a:p>
        </p:txBody>
      </p:sp>
      <p:pic>
        <p:nvPicPr>
          <p:cNvPr id="5" name="~PP2200.WAV">
            <a:hlinkClick r:id="" action="ppaction://media"/>
          </p:cNvPr>
          <p:cNvPicPr>
            <a:picLocks noRot="1" noChangeAspect="1"/>
          </p:cNvPicPr>
          <p:nvPr>
            <a:wavAudioFile r:embed="rId1" name="~PP2200.WAV"/>
          </p:nvPr>
        </p:nvPicPr>
        <p:blipFill>
          <a:blip r:embed="rId4"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367190531"/>
      </p:ext>
    </p:extLst>
  </p:cSld>
  <p:clrMapOvr>
    <a:masterClrMapping/>
  </p:clrMapOvr>
  <p:transition advTm="213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Job descriptions</a:t>
            </a:r>
            <a:endParaRPr lang="en-US" u="sng" dirty="0"/>
          </a:p>
        </p:txBody>
      </p:sp>
      <p:sp>
        <p:nvSpPr>
          <p:cNvPr id="3" name="Content Placeholder 2"/>
          <p:cNvSpPr>
            <a:spLocks noGrp="1"/>
          </p:cNvSpPr>
          <p:nvPr>
            <p:ph idx="1"/>
          </p:nvPr>
        </p:nvSpPr>
        <p:spPr/>
        <p:txBody>
          <a:bodyPr/>
          <a:lstStyle/>
          <a:p>
            <a:pPr marL="0" indent="0" algn="ctr">
              <a:buNone/>
            </a:pPr>
            <a:r>
              <a:rPr lang="en-US" b="1" u="sng" dirty="0" smtClean="0">
                <a:solidFill>
                  <a:srgbClr val="FF0000"/>
                </a:solidFill>
              </a:rPr>
              <a:t>The Clinical Social Worker will:</a:t>
            </a:r>
          </a:p>
          <a:p>
            <a:pPr marL="0" indent="0" algn="ctr"/>
            <a:r>
              <a:rPr lang="en-US" dirty="0" smtClean="0"/>
              <a:t>Assist the clients with any needs in regards to diabetic supplies and access to healthy food.</a:t>
            </a:r>
          </a:p>
          <a:p>
            <a:pPr marL="0" indent="0" algn="ctr"/>
            <a:r>
              <a:rPr lang="en-US" dirty="0" smtClean="0"/>
              <a:t> Assist in setting up and counseling needed for the diabetics and assistance for the family.</a:t>
            </a:r>
          </a:p>
          <a:p>
            <a:pPr marL="0" indent="0" algn="ctr"/>
            <a:r>
              <a:rPr lang="en-US" dirty="0" smtClean="0"/>
              <a:t> Help to provide information on programs that provide diabetic supplies</a:t>
            </a:r>
          </a:p>
          <a:p>
            <a:pPr marL="0" indent="0" algn="ctr"/>
            <a:r>
              <a:rPr lang="en-US" dirty="0" smtClean="0"/>
              <a:t>Assist with insurance needs/questions/specifications</a:t>
            </a:r>
          </a:p>
          <a:p>
            <a:pPr marL="0" indent="0" algn="ctr">
              <a:buNone/>
            </a:pPr>
            <a:endParaRPr lang="en-US" dirty="0"/>
          </a:p>
        </p:txBody>
      </p:sp>
      <p:pic>
        <p:nvPicPr>
          <p:cNvPr id="4" name="~PP2703.WAV">
            <a:hlinkClick r:id="" action="ppaction://media"/>
          </p:cNvPr>
          <p:cNvPicPr>
            <a:picLocks noRot="1" noChangeAspect="1"/>
          </p:cNvPicPr>
          <p:nvPr>
            <a:wavAudioFile r:embed="rId1" name="~PP2703.WAV"/>
          </p:nvPr>
        </p:nvPicPr>
        <p:blipFill>
          <a:blip r:embed="rId4" cstate="print"/>
          <a:stretch>
            <a:fillRect/>
          </a:stretch>
        </p:blipFill>
        <p:spPr>
          <a:xfrm>
            <a:off x="8702675" y="6416675"/>
            <a:ext cx="304800" cy="304800"/>
          </a:xfrm>
          <a:prstGeom prst="rect">
            <a:avLst/>
          </a:prstGeom>
        </p:spPr>
      </p:pic>
    </p:spTree>
    <p:extLst>
      <p:ext uri="{BB962C8B-B14F-4D97-AF65-F5344CB8AC3E}">
        <p14:creationId xmlns:p14="http://schemas.microsoft.com/office/powerpoint/2010/main" val="3410952756"/>
      </p:ext>
    </p:extLst>
  </p:cSld>
  <p:clrMapOvr>
    <a:masterClrMapping/>
  </p:clrMapOvr>
  <p:transition advTm="208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1113</TotalTime>
  <Words>1413</Words>
  <Application>Microsoft Office PowerPoint</Application>
  <PresentationFormat>On-screen Show (4:3)</PresentationFormat>
  <Paragraphs>117</Paragraphs>
  <Slides>14</Slides>
  <Notes>14</Notes>
  <HiddenSlides>0</HiddenSlides>
  <MMClips>14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Opulent</vt:lpstr>
      <vt:lpstr>Living well with diabetes: Diabetic Support Group</vt:lpstr>
      <vt:lpstr>Living Well with diabetes</vt:lpstr>
      <vt:lpstr>Mission Statement TO DIRECTLY ENHANCE THE HEALTH AND WELLNESS OF DIABETICS BY EMPOWERING MEMBERS THROUGH THE SHARING OF KNOWLEDGE, SKILLS, BEHAVIORS, AND LIFESTYLE CHANGES IN A SUPPORTIVE GROUP ENVIRONMENT.</vt:lpstr>
      <vt:lpstr>Organizational goals</vt:lpstr>
      <vt:lpstr>Organizational objectives</vt:lpstr>
      <vt:lpstr>Organizational chart</vt:lpstr>
      <vt:lpstr>Job descriptions</vt:lpstr>
      <vt:lpstr>Job descriptions</vt:lpstr>
      <vt:lpstr>Job descriptions</vt:lpstr>
      <vt:lpstr>Marketing plan</vt:lpstr>
      <vt:lpstr>Marketing Plan</vt:lpstr>
      <vt:lpstr>Budget</vt:lpstr>
      <vt:lpstr>Budget</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Rachal Trigger</dc:creator>
  <cp:lastModifiedBy>Rachal Trigger</cp:lastModifiedBy>
  <cp:revision>16</cp:revision>
  <dcterms:created xsi:type="dcterms:W3CDTF">2015-04-22T02:51:17Z</dcterms:created>
  <dcterms:modified xsi:type="dcterms:W3CDTF">2015-12-06T05:20:54Z</dcterms:modified>
</cp:coreProperties>
</file>